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>
  <p:sldMasterIdLst>
    <p:sldMasterId id="2147483724" r:id="rId1"/>
  </p:sldMasterIdLst>
  <p:sldIdLst>
    <p:sldId id="412" r:id="rId2"/>
    <p:sldId id="413" r:id="rId3"/>
    <p:sldId id="414" r:id="rId4"/>
    <p:sldId id="415" r:id="rId5"/>
    <p:sldId id="356" r:id="rId6"/>
    <p:sldId id="351" r:id="rId7"/>
    <p:sldId id="357" r:id="rId8"/>
    <p:sldId id="353" r:id="rId9"/>
    <p:sldId id="439" r:id="rId10"/>
    <p:sldId id="440" r:id="rId11"/>
    <p:sldId id="441" r:id="rId12"/>
    <p:sldId id="442" r:id="rId13"/>
    <p:sldId id="443" r:id="rId14"/>
    <p:sldId id="444" r:id="rId15"/>
    <p:sldId id="445" r:id="rId16"/>
    <p:sldId id="446" r:id="rId17"/>
    <p:sldId id="447" r:id="rId18"/>
    <p:sldId id="454" r:id="rId19"/>
    <p:sldId id="449" r:id="rId20"/>
    <p:sldId id="450" r:id="rId21"/>
    <p:sldId id="451" r:id="rId22"/>
    <p:sldId id="452" r:id="rId23"/>
    <p:sldId id="453" r:id="rId24"/>
    <p:sldId id="348" r:id="rId25"/>
    <p:sldId id="349" r:id="rId2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90" autoAdjust="0"/>
    <p:restoredTop sz="91827" autoAdjust="0"/>
  </p:normalViewPr>
  <p:slideViewPr>
    <p:cSldViewPr>
      <p:cViewPr varScale="1">
        <p:scale>
          <a:sx n="116" d="100"/>
          <a:sy n="116" d="100"/>
        </p:scale>
        <p:origin x="2376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74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utni trokut 10">
            <a:extLst>
              <a:ext uri="{FF2B5EF4-FFF2-40B4-BE49-F238E27FC236}">
                <a16:creationId xmlns:a16="http://schemas.microsoft.com/office/drawing/2014/main" id="{BF7129BE-3B97-0437-13AA-F90B56CF748C}"/>
              </a:ext>
            </a:extLst>
          </p:cNvPr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3" name="Grupa 15">
            <a:extLst>
              <a:ext uri="{FF2B5EF4-FFF2-40B4-BE49-F238E27FC236}">
                <a16:creationId xmlns:a16="http://schemas.microsoft.com/office/drawing/2014/main" id="{01D637CA-D755-B210-243F-85F721041D71}"/>
              </a:ext>
            </a:extLst>
          </p:cNvPr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4" name="Prostoručno 15">
              <a:extLst>
                <a:ext uri="{FF2B5EF4-FFF2-40B4-BE49-F238E27FC236}">
                  <a16:creationId xmlns:a16="http://schemas.microsoft.com/office/drawing/2014/main" id="{8FA34460-80BF-7D2E-39EE-F2CB4B8EC1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5" name="Prostoručno 18">
              <a:extLst>
                <a:ext uri="{FF2B5EF4-FFF2-40B4-BE49-F238E27FC236}">
                  <a16:creationId xmlns:a16="http://schemas.microsoft.com/office/drawing/2014/main" id="{42885D74-04CE-EB27-8106-105931C10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/>
              <a:gdLst>
                <a:gd name="T0" fmla="*/ 0 w 5760"/>
                <a:gd name="T1" fmla="*/ 0 h 528"/>
                <a:gd name="T2" fmla="*/ 2147483647 w 5760"/>
                <a:gd name="T3" fmla="*/ 0 h 528"/>
                <a:gd name="T4" fmla="*/ 2147483647 w 5760"/>
                <a:gd name="T5" fmla="*/ 2147483647 h 528"/>
                <a:gd name="T6" fmla="*/ 2147483647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en-HR"/>
            </a:p>
          </p:txBody>
        </p:sp>
        <p:sp>
          <p:nvSpPr>
            <p:cNvPr id="6" name="Prostoručno 18">
              <a:extLst>
                <a:ext uri="{FF2B5EF4-FFF2-40B4-BE49-F238E27FC236}">
                  <a16:creationId xmlns:a16="http://schemas.microsoft.com/office/drawing/2014/main" id="{E6C7438D-90ED-F764-BFED-8C32FC601C8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" name="Ravni poveznik 19">
              <a:extLst>
                <a:ext uri="{FF2B5EF4-FFF2-40B4-BE49-F238E27FC236}">
                  <a16:creationId xmlns:a16="http://schemas.microsoft.com/office/drawing/2014/main" id="{0EBA867E-1CF1-8DA1-7BDB-538BBEEF99BE}"/>
                </a:ext>
              </a:extLst>
            </p:cNvPr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Naslov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17" name="Podnaslov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hr-HR"/>
              <a:t>Kliknite da biste uredili stil podnaslova matrice</a:t>
            </a:r>
            <a:endParaRPr lang="en-US"/>
          </a:p>
        </p:txBody>
      </p:sp>
      <p:sp>
        <p:nvSpPr>
          <p:cNvPr id="8" name="Rezervirano mjesto datuma 29">
            <a:extLst>
              <a:ext uri="{FF2B5EF4-FFF2-40B4-BE49-F238E27FC236}">
                <a16:creationId xmlns:a16="http://schemas.microsoft.com/office/drawing/2014/main" id="{755EAB15-9193-DF9B-4B9B-CBF78D12F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hr-HR"/>
          </a:p>
        </p:txBody>
      </p:sp>
      <p:sp>
        <p:nvSpPr>
          <p:cNvPr id="10" name="Rezervirano mjesto podnožja 18">
            <a:extLst>
              <a:ext uri="{FF2B5EF4-FFF2-40B4-BE49-F238E27FC236}">
                <a16:creationId xmlns:a16="http://schemas.microsoft.com/office/drawing/2014/main" id="{8BB01E41-5C3C-2E7F-A593-F45146E06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hr-HR"/>
          </a:p>
        </p:txBody>
      </p:sp>
      <p:sp>
        <p:nvSpPr>
          <p:cNvPr id="11" name="Rezervirano mjesto broja slajda 26">
            <a:extLst>
              <a:ext uri="{FF2B5EF4-FFF2-40B4-BE49-F238E27FC236}">
                <a16:creationId xmlns:a16="http://schemas.microsoft.com/office/drawing/2014/main" id="{CA4D6002-FBB9-F842-EA02-35078619F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1A1BB59-9490-3B4E-AB80-B84CECBD0517}" type="slidenum">
              <a:rPr lang="hr-HR" altLang="en-HR"/>
              <a:pPr/>
              <a:t>‹#›</a:t>
            </a:fld>
            <a:endParaRPr lang="hr-HR" altLang="en-HR"/>
          </a:p>
        </p:txBody>
      </p:sp>
    </p:spTree>
    <p:extLst>
      <p:ext uri="{BB962C8B-B14F-4D97-AF65-F5344CB8AC3E}">
        <p14:creationId xmlns:p14="http://schemas.microsoft.com/office/powerpoint/2010/main" val="3278108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7" name="Naslov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2" name="Rezervirano mjesto datuma 9">
            <a:extLst>
              <a:ext uri="{FF2B5EF4-FFF2-40B4-BE49-F238E27FC236}">
                <a16:creationId xmlns:a16="http://schemas.microsoft.com/office/drawing/2014/main" id="{45786A90-B13B-4826-4300-F841C9C3D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zervirano mjesto podnožja 21">
            <a:extLst>
              <a:ext uri="{FF2B5EF4-FFF2-40B4-BE49-F238E27FC236}">
                <a16:creationId xmlns:a16="http://schemas.microsoft.com/office/drawing/2014/main" id="{D8B28755-26CE-4C54-65F6-0810CBEEB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zervirano mjesto broja slajda 17">
            <a:extLst>
              <a:ext uri="{FF2B5EF4-FFF2-40B4-BE49-F238E27FC236}">
                <a16:creationId xmlns:a16="http://schemas.microsoft.com/office/drawing/2014/main" id="{4D26F67C-9CCD-00E4-E1D6-5280607AC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6F680E-13AD-E34E-8206-B535F1628314}" type="slidenum">
              <a:rPr lang="hr-HR" altLang="en-HR"/>
              <a:pPr/>
              <a:t>‹#›</a:t>
            </a:fld>
            <a:endParaRPr lang="hr-HR" altLang="en-HR"/>
          </a:p>
        </p:txBody>
      </p:sp>
    </p:spTree>
    <p:extLst>
      <p:ext uri="{BB962C8B-B14F-4D97-AF65-F5344CB8AC3E}">
        <p14:creationId xmlns:p14="http://schemas.microsoft.com/office/powerpoint/2010/main" val="1255474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Ševron 10">
            <a:extLst>
              <a:ext uri="{FF2B5EF4-FFF2-40B4-BE49-F238E27FC236}">
                <a16:creationId xmlns:a16="http://schemas.microsoft.com/office/drawing/2014/main" id="{A1A5E38F-699F-0BD5-5327-ACB776043195}"/>
              </a:ext>
            </a:extLst>
          </p:cNvPr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5" name="Ševron 11">
            <a:extLst>
              <a:ext uri="{FF2B5EF4-FFF2-40B4-BE49-F238E27FC236}">
                <a16:creationId xmlns:a16="http://schemas.microsoft.com/office/drawing/2014/main" id="{200D4111-73EE-900F-22D1-8A3A16C7AC28}"/>
              </a:ext>
            </a:extLst>
          </p:cNvPr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6" name="Rezervirano mjesto datuma 3">
            <a:extLst>
              <a:ext uri="{FF2B5EF4-FFF2-40B4-BE49-F238E27FC236}">
                <a16:creationId xmlns:a16="http://schemas.microsoft.com/office/drawing/2014/main" id="{C558B3E9-D0EA-951E-9E73-AC0FB3DAC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r-HR"/>
          </a:p>
        </p:txBody>
      </p:sp>
      <p:sp>
        <p:nvSpPr>
          <p:cNvPr id="7" name="Rezervirano mjesto podnožja 4">
            <a:extLst>
              <a:ext uri="{FF2B5EF4-FFF2-40B4-BE49-F238E27FC236}">
                <a16:creationId xmlns:a16="http://schemas.microsoft.com/office/drawing/2014/main" id="{054E2C83-1AF1-C344-8CE9-89C3FFFA6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r-HR"/>
          </a:p>
        </p:txBody>
      </p:sp>
      <p:sp>
        <p:nvSpPr>
          <p:cNvPr id="8" name="Rezervirano mjesto broja slajda 5">
            <a:extLst>
              <a:ext uri="{FF2B5EF4-FFF2-40B4-BE49-F238E27FC236}">
                <a16:creationId xmlns:a16="http://schemas.microsoft.com/office/drawing/2014/main" id="{3D178079-4D46-BAC1-1C0C-6422674AE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CFCDB8-B74C-9340-B2CC-311F06315A93}" type="slidenum">
              <a:rPr lang="hr-HR" altLang="en-HR"/>
              <a:pPr/>
              <a:t>‹#›</a:t>
            </a:fld>
            <a:endParaRPr lang="hr-HR" altLang="en-HR"/>
          </a:p>
        </p:txBody>
      </p:sp>
    </p:spTree>
    <p:extLst>
      <p:ext uri="{BB962C8B-B14F-4D97-AF65-F5344CB8AC3E}">
        <p14:creationId xmlns:p14="http://schemas.microsoft.com/office/powerpoint/2010/main" val="22367905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8" name="Naslov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2" name="Rezervirano mjesto datuma 4">
            <a:extLst>
              <a:ext uri="{FF2B5EF4-FFF2-40B4-BE49-F238E27FC236}">
                <a16:creationId xmlns:a16="http://schemas.microsoft.com/office/drawing/2014/main" id="{FDBDCCB0-868A-B74F-1CCF-D6138F062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r-HR"/>
          </a:p>
        </p:txBody>
      </p:sp>
      <p:sp>
        <p:nvSpPr>
          <p:cNvPr id="5" name="Rezervirano mjesto podnožja 5">
            <a:extLst>
              <a:ext uri="{FF2B5EF4-FFF2-40B4-BE49-F238E27FC236}">
                <a16:creationId xmlns:a16="http://schemas.microsoft.com/office/drawing/2014/main" id="{0A8B8D7D-B6C5-497A-28B2-F8FE78717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r-HR"/>
          </a:p>
        </p:txBody>
      </p:sp>
      <p:sp>
        <p:nvSpPr>
          <p:cNvPr id="6" name="Rezervirano mjesto broja slajda 6">
            <a:extLst>
              <a:ext uri="{FF2B5EF4-FFF2-40B4-BE49-F238E27FC236}">
                <a16:creationId xmlns:a16="http://schemas.microsoft.com/office/drawing/2014/main" id="{6BD9CCE1-BE1B-D3EC-F116-49531172D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3C3104-8C14-0F41-9DAD-1E3515E15A62}" type="slidenum">
              <a:rPr lang="hr-HR" altLang="en-HR"/>
              <a:pPr/>
              <a:t>‹#›</a:t>
            </a:fld>
            <a:endParaRPr lang="hr-HR" altLang="en-HR"/>
          </a:p>
        </p:txBody>
      </p:sp>
    </p:spTree>
    <p:extLst>
      <p:ext uri="{BB962C8B-B14F-4D97-AF65-F5344CB8AC3E}">
        <p14:creationId xmlns:p14="http://schemas.microsoft.com/office/powerpoint/2010/main" val="22882595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Usporedb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5" name="Rezervirano mjesto sadržaja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D565A3CB-8A2F-92CA-9162-374023C3C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64F21BEE-2519-5F2C-C482-EA6916F03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7D2CB257-657C-5F85-F7FF-F79A69A24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1AC7E5-3F3E-0E48-AC67-1144F035CEE0}" type="slidenum">
              <a:rPr lang="hr-HR" altLang="en-HR"/>
              <a:pPr/>
              <a:t>‹#›</a:t>
            </a:fld>
            <a:endParaRPr lang="hr-HR" altLang="en-HR"/>
          </a:p>
        </p:txBody>
      </p:sp>
    </p:spTree>
    <p:extLst>
      <p:ext uri="{BB962C8B-B14F-4D97-AF65-F5344CB8AC3E}">
        <p14:creationId xmlns:p14="http://schemas.microsoft.com/office/powerpoint/2010/main" val="35105061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slov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2" name="Rezervirano mjesto datuma 2">
            <a:extLst>
              <a:ext uri="{FF2B5EF4-FFF2-40B4-BE49-F238E27FC236}">
                <a16:creationId xmlns:a16="http://schemas.microsoft.com/office/drawing/2014/main" id="{7572C0AE-E553-5489-A4DD-C19989366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r-HR"/>
          </a:p>
        </p:txBody>
      </p:sp>
      <p:sp>
        <p:nvSpPr>
          <p:cNvPr id="3" name="Rezervirano mjesto podnožja 3">
            <a:extLst>
              <a:ext uri="{FF2B5EF4-FFF2-40B4-BE49-F238E27FC236}">
                <a16:creationId xmlns:a16="http://schemas.microsoft.com/office/drawing/2014/main" id="{76DDD6B3-EEC3-15F9-7A21-510BA4801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r-HR"/>
          </a:p>
        </p:txBody>
      </p:sp>
      <p:sp>
        <p:nvSpPr>
          <p:cNvPr id="4" name="Rezervirano mjesto broja slajda 4">
            <a:extLst>
              <a:ext uri="{FF2B5EF4-FFF2-40B4-BE49-F238E27FC236}">
                <a16:creationId xmlns:a16="http://schemas.microsoft.com/office/drawing/2014/main" id="{794FE78F-2F06-EF5B-091C-1B7C5EA15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8D70C5-A688-F348-BDC9-39C22DC67F38}" type="slidenum">
              <a:rPr lang="hr-HR" altLang="en-HR"/>
              <a:pPr/>
              <a:t>‹#›</a:t>
            </a:fld>
            <a:endParaRPr lang="hr-HR" altLang="en-HR"/>
          </a:p>
        </p:txBody>
      </p:sp>
    </p:spTree>
    <p:extLst>
      <p:ext uri="{BB962C8B-B14F-4D97-AF65-F5344CB8AC3E}">
        <p14:creationId xmlns:p14="http://schemas.microsoft.com/office/powerpoint/2010/main" val="35641491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9">
            <a:extLst>
              <a:ext uri="{FF2B5EF4-FFF2-40B4-BE49-F238E27FC236}">
                <a16:creationId xmlns:a16="http://schemas.microsoft.com/office/drawing/2014/main" id="{7E5CB8D4-726A-6D2C-DE72-990DE635B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" name="Rezervirano mjesto podnožja 21">
            <a:extLst>
              <a:ext uri="{FF2B5EF4-FFF2-40B4-BE49-F238E27FC236}">
                <a16:creationId xmlns:a16="http://schemas.microsoft.com/office/drawing/2014/main" id="{C67A4BA6-4374-67FB-8314-6A4849AA2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zervirano mjesto broja slajda 17">
            <a:extLst>
              <a:ext uri="{FF2B5EF4-FFF2-40B4-BE49-F238E27FC236}">
                <a16:creationId xmlns:a16="http://schemas.microsoft.com/office/drawing/2014/main" id="{FDF13887-03C8-A70D-38A8-143623BE3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AD5436-A58F-1549-BA24-DA926BF7B815}" type="slidenum">
              <a:rPr lang="hr-HR" altLang="en-HR"/>
              <a:pPr/>
              <a:t>‹#›</a:t>
            </a:fld>
            <a:endParaRPr lang="hr-HR" altLang="en-HR"/>
          </a:p>
        </p:txBody>
      </p:sp>
    </p:spTree>
    <p:extLst>
      <p:ext uri="{BB962C8B-B14F-4D97-AF65-F5344CB8AC3E}">
        <p14:creationId xmlns:p14="http://schemas.microsoft.com/office/powerpoint/2010/main" val="972093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29709A87-C027-F41F-F2ED-246915948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8B3CB4FB-2BAF-8376-A454-5C9872F5D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BE23D2E7-EF3A-A65C-C17E-044C99812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9DBF81-A413-5048-8F7A-5E7F550076CC}" type="slidenum">
              <a:rPr lang="hr-HR" altLang="en-HR"/>
              <a:pPr/>
              <a:t>‹#›</a:t>
            </a:fld>
            <a:endParaRPr lang="hr-HR" altLang="en-HR"/>
          </a:p>
        </p:txBody>
      </p:sp>
    </p:spTree>
    <p:extLst>
      <p:ext uri="{BB962C8B-B14F-4D97-AF65-F5344CB8AC3E}">
        <p14:creationId xmlns:p14="http://schemas.microsoft.com/office/powerpoint/2010/main" val="34273867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ručno 10">
            <a:extLst>
              <a:ext uri="{FF2B5EF4-FFF2-40B4-BE49-F238E27FC236}">
                <a16:creationId xmlns:a16="http://schemas.microsoft.com/office/drawing/2014/main" id="{F67939A0-C50C-F10F-C4A2-038745F8A18A}"/>
              </a:ext>
            </a:extLst>
          </p:cNvPr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latin typeface="Tahoma" charset="0"/>
            </a:endParaRPr>
          </a:p>
        </p:txBody>
      </p:sp>
      <p:sp>
        <p:nvSpPr>
          <p:cNvPr id="6" name="Prostoručno 15">
            <a:extLst>
              <a:ext uri="{FF2B5EF4-FFF2-40B4-BE49-F238E27FC236}">
                <a16:creationId xmlns:a16="http://schemas.microsoft.com/office/drawing/2014/main" id="{8BDF8B01-0AF6-353B-9208-9F4036201091}"/>
              </a:ext>
            </a:extLst>
          </p:cNvPr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/>
            <a:gdLst>
              <a:gd name="T0" fmla="*/ 0 w 5760"/>
              <a:gd name="T1" fmla="*/ 0 h 528"/>
              <a:gd name="T2" fmla="*/ 2147483647 w 5760"/>
              <a:gd name="T3" fmla="*/ 0 h 528"/>
              <a:gd name="T4" fmla="*/ 2147483647 w 5760"/>
              <a:gd name="T5" fmla="*/ 2147483647 h 528"/>
              <a:gd name="T6" fmla="*/ 2147483647 w 5760"/>
              <a:gd name="T7" fmla="*/ 0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5760"/>
              <a:gd name="T13" fmla="*/ 0 h 528"/>
              <a:gd name="T14" fmla="*/ 5760 w 5760"/>
              <a:gd name="T15" fmla="*/ 528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HR"/>
          </a:p>
        </p:txBody>
      </p:sp>
      <p:sp>
        <p:nvSpPr>
          <p:cNvPr id="7" name="Pravokutni trokut 15">
            <a:extLst>
              <a:ext uri="{FF2B5EF4-FFF2-40B4-BE49-F238E27FC236}">
                <a16:creationId xmlns:a16="http://schemas.microsoft.com/office/drawing/2014/main" id="{34AD86D9-A909-BFE3-50C4-F12FC9DCF9AA}"/>
              </a:ext>
            </a:extLst>
          </p:cNvPr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" name="Ravni poveznik 16">
            <a:extLst>
              <a:ext uri="{FF2B5EF4-FFF2-40B4-BE49-F238E27FC236}">
                <a16:creationId xmlns:a16="http://schemas.microsoft.com/office/drawing/2014/main" id="{F9B7FDDF-F57E-5EB7-C52B-3BB105DFB01B}"/>
              </a:ext>
            </a:extLst>
          </p:cNvPr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Ševron 18">
            <a:extLst>
              <a:ext uri="{FF2B5EF4-FFF2-40B4-BE49-F238E27FC236}">
                <a16:creationId xmlns:a16="http://schemas.microsoft.com/office/drawing/2014/main" id="{1F3274BD-2437-8065-1ED5-DCD46F25C01B}"/>
              </a:ext>
            </a:extLst>
          </p:cNvPr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10" name="Ševron 19">
            <a:extLst>
              <a:ext uri="{FF2B5EF4-FFF2-40B4-BE49-F238E27FC236}">
                <a16:creationId xmlns:a16="http://schemas.microsoft.com/office/drawing/2014/main" id="{BF2A9354-2F20-E988-A960-901573951F51}"/>
              </a:ext>
            </a:extLst>
          </p:cNvPr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hr-HR" noProof="0"/>
              <a:t>Pritisnite ikonu za dodavanje slike</a:t>
            </a:r>
            <a:endParaRPr lang="en-US" noProof="0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11" name="Rezervirano mjesto datuma 4">
            <a:extLst>
              <a:ext uri="{FF2B5EF4-FFF2-40B4-BE49-F238E27FC236}">
                <a16:creationId xmlns:a16="http://schemas.microsoft.com/office/drawing/2014/main" id="{143FD4C9-B087-D7B7-4542-FD6FE9957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hr-HR"/>
          </a:p>
        </p:txBody>
      </p:sp>
      <p:sp>
        <p:nvSpPr>
          <p:cNvPr id="12" name="Rezervirano mjesto podnožja 5">
            <a:extLst>
              <a:ext uri="{FF2B5EF4-FFF2-40B4-BE49-F238E27FC236}">
                <a16:creationId xmlns:a16="http://schemas.microsoft.com/office/drawing/2014/main" id="{5BDEC2B2-A7C0-9C4B-F02D-51C1C5AAE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hr-HR"/>
          </a:p>
        </p:txBody>
      </p:sp>
      <p:sp>
        <p:nvSpPr>
          <p:cNvPr id="13" name="Rezervirano mjesto broja slajda 6">
            <a:extLst>
              <a:ext uri="{FF2B5EF4-FFF2-40B4-BE49-F238E27FC236}">
                <a16:creationId xmlns:a16="http://schemas.microsoft.com/office/drawing/2014/main" id="{80B00048-9106-403B-4392-520F32DBB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3CFEFF-AE3B-224A-A2EE-07CFFA38A426}" type="slidenum">
              <a:rPr lang="hr-HR" altLang="en-HR"/>
              <a:pPr/>
              <a:t>‹#›</a:t>
            </a:fld>
            <a:endParaRPr lang="hr-HR" altLang="en-HR"/>
          </a:p>
        </p:txBody>
      </p:sp>
    </p:spTree>
    <p:extLst>
      <p:ext uri="{BB962C8B-B14F-4D97-AF65-F5344CB8AC3E}">
        <p14:creationId xmlns:p14="http://schemas.microsoft.com/office/powerpoint/2010/main" val="21861917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datuma 9">
            <a:extLst>
              <a:ext uri="{FF2B5EF4-FFF2-40B4-BE49-F238E27FC236}">
                <a16:creationId xmlns:a16="http://schemas.microsoft.com/office/drawing/2014/main" id="{B5EE9F86-9376-F28D-EFBD-E2944CD18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zervirano mjesto podnožja 21">
            <a:extLst>
              <a:ext uri="{FF2B5EF4-FFF2-40B4-BE49-F238E27FC236}">
                <a16:creationId xmlns:a16="http://schemas.microsoft.com/office/drawing/2014/main" id="{BB605E00-174E-6355-91A3-A9E9A489C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zervirano mjesto broja slajda 17">
            <a:extLst>
              <a:ext uri="{FF2B5EF4-FFF2-40B4-BE49-F238E27FC236}">
                <a16:creationId xmlns:a16="http://schemas.microsoft.com/office/drawing/2014/main" id="{DC96F3DB-2F1E-CE38-F308-1A8745974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C57F60-4207-EA49-9E57-E0152517153C}" type="slidenum">
              <a:rPr lang="hr-HR" altLang="en-HR"/>
              <a:pPr/>
              <a:t>‹#›</a:t>
            </a:fld>
            <a:endParaRPr lang="hr-HR" altLang="en-HR"/>
          </a:p>
        </p:txBody>
      </p:sp>
    </p:spTree>
    <p:extLst>
      <p:ext uri="{BB962C8B-B14F-4D97-AF65-F5344CB8AC3E}">
        <p14:creationId xmlns:p14="http://schemas.microsoft.com/office/powerpoint/2010/main" val="3510514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datuma 9">
            <a:extLst>
              <a:ext uri="{FF2B5EF4-FFF2-40B4-BE49-F238E27FC236}">
                <a16:creationId xmlns:a16="http://schemas.microsoft.com/office/drawing/2014/main" id="{9683D8B5-3051-19A5-D849-3209FD4A1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zervirano mjesto podnožja 21">
            <a:extLst>
              <a:ext uri="{FF2B5EF4-FFF2-40B4-BE49-F238E27FC236}">
                <a16:creationId xmlns:a16="http://schemas.microsoft.com/office/drawing/2014/main" id="{B179D863-CFC1-CFF7-50F6-CF43F5A84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zervirano mjesto broja slajda 17">
            <a:extLst>
              <a:ext uri="{FF2B5EF4-FFF2-40B4-BE49-F238E27FC236}">
                <a16:creationId xmlns:a16="http://schemas.microsoft.com/office/drawing/2014/main" id="{72D2D89F-A7BF-46C7-2C76-ACF26FF80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1A0981-CE02-DD41-A863-C5D550342EE8}" type="slidenum">
              <a:rPr lang="hr-HR" altLang="en-HR"/>
              <a:pPr/>
              <a:t>‹#›</a:t>
            </a:fld>
            <a:endParaRPr lang="hr-HR" altLang="en-HR"/>
          </a:p>
        </p:txBody>
      </p:sp>
    </p:spTree>
    <p:extLst>
      <p:ext uri="{BB962C8B-B14F-4D97-AF65-F5344CB8AC3E}">
        <p14:creationId xmlns:p14="http://schemas.microsoft.com/office/powerpoint/2010/main" val="4278777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ručno 12">
            <a:extLst>
              <a:ext uri="{FF2B5EF4-FFF2-40B4-BE49-F238E27FC236}">
                <a16:creationId xmlns:a16="http://schemas.microsoft.com/office/drawing/2014/main" id="{75B6ACE5-AC31-8325-A10C-78581172FF7E}"/>
              </a:ext>
            </a:extLst>
          </p:cNvPr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latin typeface="Tahoma" charset="0"/>
            </a:endParaRPr>
          </a:p>
        </p:txBody>
      </p:sp>
      <p:sp>
        <p:nvSpPr>
          <p:cNvPr id="1027" name="Prostoručno 11">
            <a:extLst>
              <a:ext uri="{FF2B5EF4-FFF2-40B4-BE49-F238E27FC236}">
                <a16:creationId xmlns:a16="http://schemas.microsoft.com/office/drawing/2014/main" id="{6AC4E571-16DF-92C4-A760-398A6A256BF8}"/>
              </a:ext>
            </a:extLst>
          </p:cNvPr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/>
            <a:gdLst>
              <a:gd name="T0" fmla="*/ 0 w 5760"/>
              <a:gd name="T1" fmla="*/ 0 h 528"/>
              <a:gd name="T2" fmla="*/ 2147483647 w 5760"/>
              <a:gd name="T3" fmla="*/ 0 h 528"/>
              <a:gd name="T4" fmla="*/ 2147483647 w 5760"/>
              <a:gd name="T5" fmla="*/ 2147483647 h 528"/>
              <a:gd name="T6" fmla="*/ 2147483647 w 5760"/>
              <a:gd name="T7" fmla="*/ 0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5760"/>
              <a:gd name="T13" fmla="*/ 0 h 528"/>
              <a:gd name="T14" fmla="*/ 5760 w 5760"/>
              <a:gd name="T15" fmla="*/ 528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HR"/>
          </a:p>
        </p:txBody>
      </p:sp>
      <p:sp>
        <p:nvSpPr>
          <p:cNvPr id="14" name="Pravokutni trokut 13">
            <a:extLst>
              <a:ext uri="{FF2B5EF4-FFF2-40B4-BE49-F238E27FC236}">
                <a16:creationId xmlns:a16="http://schemas.microsoft.com/office/drawing/2014/main" id="{92C7346C-74EE-A780-2BE9-A5C272FEB92B}"/>
              </a:ext>
            </a:extLst>
          </p:cNvPr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5" name="Ravni poveznik 14">
            <a:extLst>
              <a:ext uri="{FF2B5EF4-FFF2-40B4-BE49-F238E27FC236}">
                <a16:creationId xmlns:a16="http://schemas.microsoft.com/office/drawing/2014/main" id="{1A3D5E7E-F486-4C5B-9E17-C204024C4CC7}"/>
              </a:ext>
            </a:extLst>
          </p:cNvPr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zervirano mjesto naslova 8">
            <a:extLst>
              <a:ext uri="{FF2B5EF4-FFF2-40B4-BE49-F238E27FC236}">
                <a16:creationId xmlns:a16="http://schemas.microsoft.com/office/drawing/2014/main" id="{B8ED6DA0-C009-2509-8A5D-8E6CA6C48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1033" name="Rezervirano mjesto teksta 29">
            <a:extLst>
              <a:ext uri="{FF2B5EF4-FFF2-40B4-BE49-F238E27FC236}">
                <a16:creationId xmlns:a16="http://schemas.microsoft.com/office/drawing/2014/main" id="{73B21646-1C42-70ED-2485-130F93988F2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sr-Latn-RS"/>
              <a:t>Kliknite da biste uredili stilove teksta matrice</a:t>
            </a:r>
          </a:p>
          <a:p>
            <a:pPr lvl="1"/>
            <a:r>
              <a:rPr lang="hr-HR" altLang="sr-Latn-RS"/>
              <a:t>Druga razina</a:t>
            </a:r>
          </a:p>
          <a:p>
            <a:pPr lvl="2"/>
            <a:r>
              <a:rPr lang="hr-HR" altLang="sr-Latn-RS"/>
              <a:t>Treća razina</a:t>
            </a:r>
          </a:p>
          <a:p>
            <a:pPr lvl="3"/>
            <a:r>
              <a:rPr lang="hr-HR" altLang="sr-Latn-RS"/>
              <a:t>Četvrta razina</a:t>
            </a:r>
          </a:p>
          <a:p>
            <a:pPr lvl="4"/>
            <a:r>
              <a:rPr lang="hr-HR" altLang="sr-Latn-RS"/>
              <a:t>Peta razina</a:t>
            </a:r>
            <a:endParaRPr lang="en-US" altLang="sr-Latn-RS"/>
          </a:p>
        </p:txBody>
      </p:sp>
      <p:sp>
        <p:nvSpPr>
          <p:cNvPr id="10" name="Rezervirano mjesto datuma 9">
            <a:extLst>
              <a:ext uri="{FF2B5EF4-FFF2-40B4-BE49-F238E27FC236}">
                <a16:creationId xmlns:a16="http://schemas.microsoft.com/office/drawing/2014/main" id="{A4DEBA56-0068-A9A1-9E42-14A4BCD252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  <a:latin typeface="Tahoma" charset="0"/>
              </a:defRPr>
            </a:lvl1pPr>
            <a:extLst/>
          </a:lstStyle>
          <a:p>
            <a:pPr>
              <a:defRPr/>
            </a:pPr>
            <a:endParaRPr lang="hr-HR"/>
          </a:p>
        </p:txBody>
      </p:sp>
      <p:sp>
        <p:nvSpPr>
          <p:cNvPr id="22" name="Rezervirano mjesto podnožja 21">
            <a:extLst>
              <a:ext uri="{FF2B5EF4-FFF2-40B4-BE49-F238E27FC236}">
                <a16:creationId xmlns:a16="http://schemas.microsoft.com/office/drawing/2014/main" id="{BEC5F6D9-2D42-A2AA-F5D5-6F8ED1F1B8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latin typeface="Tahoma" charset="0"/>
              </a:defRPr>
            </a:lvl1pPr>
            <a:extLst/>
          </a:lstStyle>
          <a:p>
            <a:pPr>
              <a:defRPr/>
            </a:pPr>
            <a:endParaRPr lang="hr-HR"/>
          </a:p>
        </p:txBody>
      </p:sp>
      <p:sp>
        <p:nvSpPr>
          <p:cNvPr id="18" name="Rezervirano mjesto broja slajda 17">
            <a:extLst>
              <a:ext uri="{FF2B5EF4-FFF2-40B4-BE49-F238E27FC236}">
                <a16:creationId xmlns:a16="http://schemas.microsoft.com/office/drawing/2014/main" id="{381518E7-8A9F-9175-9BF4-76D302EA9E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7F7E8650-2F92-C143-9BA0-B184FD0E1A27}" type="slidenum">
              <a:rPr lang="hr-HR" altLang="en-HR"/>
              <a:pPr/>
              <a:t>‹#›</a:t>
            </a:fld>
            <a:endParaRPr lang="hr-HR" altLang="en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7" r:id="rId1"/>
    <p:sldLayoutId id="2147484263" r:id="rId2"/>
    <p:sldLayoutId id="2147484268" r:id="rId3"/>
    <p:sldLayoutId id="2147484269" r:id="rId4"/>
    <p:sldLayoutId id="2147484270" r:id="rId5"/>
    <p:sldLayoutId id="2147484271" r:id="rId6"/>
    <p:sldLayoutId id="2147484264" r:id="rId7"/>
    <p:sldLayoutId id="2147484272" r:id="rId8"/>
    <p:sldLayoutId id="2147484273" r:id="rId9"/>
    <p:sldLayoutId id="2147484265" r:id="rId10"/>
    <p:sldLayoutId id="214748426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2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2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2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2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>
            <a:extLst>
              <a:ext uri="{FF2B5EF4-FFF2-40B4-BE49-F238E27FC236}">
                <a16:creationId xmlns:a16="http://schemas.microsoft.com/office/drawing/2014/main" id="{22ED7D92-59CC-6E27-0639-B2ECA6DE3CD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65760" indent="-256032" eaLnBrk="1" fontAlgn="auto" hangingPunct="1">
              <a:lnSpc>
                <a:spcPct val="8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hr-HR" sz="2800" dirty="0"/>
              <a:t>Vatrogasne aparate dijelimo </a:t>
            </a:r>
          </a:p>
          <a:p>
            <a:pPr marL="365760" indent="-256032" eaLnBrk="1" fontAlgn="auto" hangingPunct="1">
              <a:lnSpc>
                <a:spcPct val="80000"/>
              </a:lnSpc>
              <a:spcAft>
                <a:spcPts val="0"/>
              </a:spcAft>
              <a:buFontTx/>
              <a:buChar char="-"/>
              <a:defRPr/>
            </a:pPr>
            <a:r>
              <a:rPr lang="hr-HR" sz="2800" u="sng" dirty="0">
                <a:solidFill>
                  <a:srgbClr val="FF0000"/>
                </a:solidFill>
              </a:rPr>
              <a:t>prema masi</a:t>
            </a:r>
            <a:r>
              <a:rPr lang="hr-HR" sz="2800" dirty="0">
                <a:solidFill>
                  <a:srgbClr val="FF0000"/>
                </a:solidFill>
              </a:rPr>
              <a:t> </a:t>
            </a:r>
            <a:r>
              <a:rPr lang="hr-HR" sz="2800" dirty="0"/>
              <a:t>sredstva za gašenje na prijenosne (do 20 kg) i prijevozne (preko 20 kg</a:t>
            </a:r>
          </a:p>
          <a:p>
            <a:pPr marL="365760" indent="-256032" eaLnBrk="1" fontAlgn="auto" hangingPunct="1">
              <a:lnSpc>
                <a:spcPct val="80000"/>
              </a:lnSpc>
              <a:spcAft>
                <a:spcPts val="0"/>
              </a:spcAft>
              <a:buFontTx/>
              <a:buChar char="-"/>
              <a:defRPr/>
            </a:pPr>
            <a:r>
              <a:rPr lang="hr-HR" sz="2800" dirty="0">
                <a:solidFill>
                  <a:srgbClr val="FF0000"/>
                </a:solidFill>
              </a:rPr>
              <a:t>prema sredstvu za gašenje </a:t>
            </a:r>
            <a:r>
              <a:rPr lang="hr-HR" sz="2800" dirty="0"/>
              <a:t>na VA s prahom (S), co2, vodom (V), zračnom pjenom (Pz), vodom i pjenom (VP), i kemijskom pjenom (</a:t>
            </a:r>
            <a:r>
              <a:rPr lang="hr-HR" sz="2800" dirty="0" err="1"/>
              <a:t>Ph</a:t>
            </a:r>
            <a:r>
              <a:rPr lang="hr-HR" sz="2800" dirty="0"/>
              <a:t>)</a:t>
            </a:r>
          </a:p>
          <a:p>
            <a:pPr marL="365760" indent="-256032" eaLnBrk="1" fontAlgn="auto" hangingPunct="1">
              <a:lnSpc>
                <a:spcPct val="80000"/>
              </a:lnSpc>
              <a:spcAft>
                <a:spcPts val="0"/>
              </a:spcAft>
              <a:buFontTx/>
              <a:buChar char="-"/>
              <a:defRPr/>
            </a:pPr>
            <a:r>
              <a:rPr lang="hr-HR" sz="2800" dirty="0">
                <a:solidFill>
                  <a:srgbClr val="FF0000"/>
                </a:solidFill>
              </a:rPr>
              <a:t>prema tlaku u sprem</a:t>
            </a:r>
            <a:r>
              <a:rPr lang="hr-HR" sz="2800" dirty="0"/>
              <a:t>niku na VA pod stalnim tlakom, na VA s bočicom, VA kod kojih tlak u spremniku nastaje kemijskom reakcijom i VA kod kojih se sredstvo izbacuje ručnom pumpom.</a:t>
            </a:r>
          </a:p>
        </p:txBody>
      </p:sp>
      <p:sp>
        <p:nvSpPr>
          <p:cNvPr id="10242" name="Rectangle 2">
            <a:extLst>
              <a:ext uri="{FF2B5EF4-FFF2-40B4-BE49-F238E27FC236}">
                <a16:creationId xmlns:a16="http://schemas.microsoft.com/office/drawing/2014/main" id="{CFC2C76F-6EAF-F5FB-D65D-601C732F04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r-HR"/>
              <a:t>Vatrogasni aparati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>
            <a:extLst>
              <a:ext uri="{FF2B5EF4-FFF2-40B4-BE49-F238E27FC236}">
                <a16:creationId xmlns:a16="http://schemas.microsoft.com/office/drawing/2014/main" id="{711ADCB3-020A-3A15-F5C3-A59C234448D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hr-HR" altLang="sr-Latn-RS"/>
              <a:t>Propisani su :</a:t>
            </a:r>
          </a:p>
          <a:p>
            <a:pPr eaLnBrk="1" hangingPunct="1">
              <a:buFontTx/>
              <a:buChar char="-"/>
            </a:pPr>
            <a:r>
              <a:rPr lang="hr-HR" altLang="sr-Latn-RS"/>
              <a:t>redovni pregled (svaka 3 mjeseca)</a:t>
            </a:r>
          </a:p>
          <a:p>
            <a:pPr eaLnBrk="1" hangingPunct="1">
              <a:buFontTx/>
              <a:buChar char="-"/>
            </a:pPr>
            <a:r>
              <a:rPr lang="hr-HR" altLang="sr-Latn-RS"/>
              <a:t>periodični servis (1 u godini)</a:t>
            </a:r>
          </a:p>
          <a:p>
            <a:pPr eaLnBrk="1" hangingPunct="1">
              <a:buFontTx/>
              <a:buChar char="-"/>
            </a:pPr>
            <a:r>
              <a:rPr lang="hr-HR" altLang="sr-Latn-RS"/>
              <a:t>unutarnji pregled vatrogasnog aparata (propisuje proizvođač ili uvoznik)</a:t>
            </a:r>
          </a:p>
          <a:p>
            <a:pPr eaLnBrk="1" hangingPunct="1">
              <a:buFont typeface="Wingdings 3" pitchFamily="2" charset="2"/>
              <a:buNone/>
            </a:pPr>
            <a:endParaRPr lang="hr-HR" altLang="sr-Latn-RS"/>
          </a:p>
          <a:p>
            <a:pPr eaLnBrk="1" hangingPunct="1"/>
            <a:r>
              <a:rPr lang="hr-HR" altLang="sr-Latn-RS"/>
              <a:t>Za periodični servis ovlaštenje daje proizvođač ili uvoznik</a:t>
            </a:r>
          </a:p>
          <a:p>
            <a:pPr eaLnBrk="1" hangingPunct="1"/>
            <a:r>
              <a:rPr lang="hr-HR" altLang="sr-Latn-RS"/>
              <a:t>Periodični servis označava se na aparatu sa naljepnicama.</a:t>
            </a:r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89270999-0281-32E8-F6FF-33735947F9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r-HR"/>
              <a:t>Vatrogasni aparati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zervirano mjesto sadržaja 2">
            <a:extLst>
              <a:ext uri="{FF2B5EF4-FFF2-40B4-BE49-F238E27FC236}">
                <a16:creationId xmlns:a16="http://schemas.microsoft.com/office/drawing/2014/main" id="{F9E01D76-2746-C62C-8600-8041838E5C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Wingdings 3" pitchFamily="2" charset="2"/>
              <a:buNone/>
            </a:pPr>
            <a:endParaRPr lang="hr-HR" altLang="sr-Latn-RS"/>
          </a:p>
          <a:p>
            <a:pPr algn="ctr" eaLnBrk="1" hangingPunct="1">
              <a:buFont typeface="Wingdings 3" pitchFamily="2" charset="2"/>
              <a:buNone/>
            </a:pPr>
            <a:endParaRPr lang="hr-HR" altLang="sr-Latn-RS"/>
          </a:p>
          <a:p>
            <a:pPr algn="ctr" eaLnBrk="1" hangingPunct="1">
              <a:buFont typeface="Wingdings 3" pitchFamily="2" charset="2"/>
              <a:buNone/>
            </a:pPr>
            <a:endParaRPr lang="hr-HR" altLang="sr-Latn-R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C74519B5-42BC-0174-4BDE-CB3BD1A6B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r-HR" dirty="0"/>
              <a:t>VATROGASNI APARATI</a:t>
            </a:r>
          </a:p>
        </p:txBody>
      </p:sp>
      <p:pic>
        <p:nvPicPr>
          <p:cNvPr id="11268" name="Slika 5" descr="http://narodne-novine.nn.hr/clanci/sluzbeni/dodatni/416939.jpg">
            <a:extLst>
              <a:ext uri="{FF2B5EF4-FFF2-40B4-BE49-F238E27FC236}">
                <a16:creationId xmlns:a16="http://schemas.microsoft.com/office/drawing/2014/main" id="{3C0C2BE0-7DC3-B953-4867-A72E03D877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13" y="2071688"/>
            <a:ext cx="2051050" cy="341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zervirano mjesto sadržaja 2">
            <a:extLst>
              <a:ext uri="{FF2B5EF4-FFF2-40B4-BE49-F238E27FC236}">
                <a16:creationId xmlns:a16="http://schemas.microsoft.com/office/drawing/2014/main" id="{B25281B2-AA5E-BC11-6FBC-C9C089C753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/>
            <a:endParaRPr lang="hr-HR" altLang="sr-Latn-R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8D2AB11A-E514-0664-2BFD-05F8AD93F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r-HR" dirty="0"/>
              <a:t>VATROGASNI APARATI</a:t>
            </a:r>
          </a:p>
        </p:txBody>
      </p:sp>
      <p:pic>
        <p:nvPicPr>
          <p:cNvPr id="12292" name="Slika 6" descr="http://narodne-novine.nn.hr/clanci/sluzbeni/dodatni/416940.jpg">
            <a:extLst>
              <a:ext uri="{FF2B5EF4-FFF2-40B4-BE49-F238E27FC236}">
                <a16:creationId xmlns:a16="http://schemas.microsoft.com/office/drawing/2014/main" id="{3BABDBF9-0717-4EE5-871C-B4FE24A272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75" y="2214563"/>
            <a:ext cx="2051050" cy="344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>
            <a:extLst>
              <a:ext uri="{FF2B5EF4-FFF2-40B4-BE49-F238E27FC236}">
                <a16:creationId xmlns:a16="http://schemas.microsoft.com/office/drawing/2014/main" id="{2D7B4068-4AF9-7A81-C2C5-3A3A29A204B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hr-HR" altLang="sr-Latn-RS"/>
              <a:t>Naljepnice za aparate pod stalnim tlakom</a:t>
            </a:r>
          </a:p>
          <a:p>
            <a:pPr eaLnBrk="1" hangingPunct="1"/>
            <a:endParaRPr lang="hr-HR" altLang="sr-Latn-RS"/>
          </a:p>
          <a:p>
            <a:pPr eaLnBrk="1" hangingPunct="1"/>
            <a:endParaRPr lang="hr-HR" altLang="sr-Latn-RS"/>
          </a:p>
          <a:p>
            <a:pPr eaLnBrk="1" hangingPunct="1"/>
            <a:endParaRPr lang="hr-HR" altLang="sr-Latn-RS"/>
          </a:p>
          <a:p>
            <a:pPr eaLnBrk="1" hangingPunct="1"/>
            <a:endParaRPr lang="hr-HR" altLang="sr-Latn-RS"/>
          </a:p>
          <a:p>
            <a:pPr eaLnBrk="1" hangingPunct="1"/>
            <a:endParaRPr lang="hr-HR" altLang="sr-Latn-RS"/>
          </a:p>
        </p:txBody>
      </p:sp>
      <p:sp>
        <p:nvSpPr>
          <p:cNvPr id="134146" name="Rectangle 2">
            <a:extLst>
              <a:ext uri="{FF2B5EF4-FFF2-40B4-BE49-F238E27FC236}">
                <a16:creationId xmlns:a16="http://schemas.microsoft.com/office/drawing/2014/main" id="{CE737C06-369F-FF6F-95B8-8280AD6322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r-HR"/>
              <a:t>Vatrogasni aparati</a:t>
            </a:r>
          </a:p>
        </p:txBody>
      </p:sp>
      <p:pic>
        <p:nvPicPr>
          <p:cNvPr id="13316" name="Picture 4" descr="3716-02">
            <a:extLst>
              <a:ext uri="{FF2B5EF4-FFF2-40B4-BE49-F238E27FC236}">
                <a16:creationId xmlns:a16="http://schemas.microsoft.com/office/drawing/2014/main" id="{23814F90-7D83-4696-4B85-C282EDAAE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3419475"/>
            <a:ext cx="6667500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5" descr="3716-01">
            <a:extLst>
              <a:ext uri="{FF2B5EF4-FFF2-40B4-BE49-F238E27FC236}">
                <a16:creationId xmlns:a16="http://schemas.microsoft.com/office/drawing/2014/main" id="{51E15F21-1A84-C7C1-55C1-C510F5279B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3429000"/>
            <a:ext cx="66675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3716-02">
            <a:extLst>
              <a:ext uri="{FF2B5EF4-FFF2-40B4-BE49-F238E27FC236}">
                <a16:creationId xmlns:a16="http://schemas.microsoft.com/office/drawing/2014/main" id="{1ABFB971-8143-76BC-A317-C4A1D8FB1B4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38250" y="3125788"/>
            <a:ext cx="6667500" cy="1238250"/>
          </a:xfrm>
        </p:spPr>
      </p:pic>
      <p:sp>
        <p:nvSpPr>
          <p:cNvPr id="129026" name="Rectangle 2">
            <a:extLst>
              <a:ext uri="{FF2B5EF4-FFF2-40B4-BE49-F238E27FC236}">
                <a16:creationId xmlns:a16="http://schemas.microsoft.com/office/drawing/2014/main" id="{1F82E5F3-D56E-7897-3455-D74B02FBB6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r-HR"/>
              <a:t>Vatrogasni aparati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>
            <a:extLst>
              <a:ext uri="{FF2B5EF4-FFF2-40B4-BE49-F238E27FC236}">
                <a16:creationId xmlns:a16="http://schemas.microsoft.com/office/drawing/2014/main" id="{941316B3-B52F-6038-7004-19C8745A5FA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hr-HR" altLang="sr-Latn-RS"/>
              <a:t>Naljepnice za aparate s bočicom</a:t>
            </a:r>
          </a:p>
          <a:p>
            <a:pPr eaLnBrk="1" hangingPunct="1"/>
            <a:endParaRPr lang="hr-HR" altLang="sr-Latn-RS"/>
          </a:p>
        </p:txBody>
      </p:sp>
      <p:sp>
        <p:nvSpPr>
          <p:cNvPr id="135170" name="Rectangle 2">
            <a:extLst>
              <a:ext uri="{FF2B5EF4-FFF2-40B4-BE49-F238E27FC236}">
                <a16:creationId xmlns:a16="http://schemas.microsoft.com/office/drawing/2014/main" id="{269CAE02-E3BF-3C99-9A66-04DE550160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r-HR"/>
              <a:t>Vatrogasni aparati</a:t>
            </a:r>
          </a:p>
        </p:txBody>
      </p:sp>
      <p:pic>
        <p:nvPicPr>
          <p:cNvPr id="15364" name="Picture 4" descr="3716-03">
            <a:extLst>
              <a:ext uri="{FF2B5EF4-FFF2-40B4-BE49-F238E27FC236}">
                <a16:creationId xmlns:a16="http://schemas.microsoft.com/office/drawing/2014/main" id="{840D856A-4495-99BA-68C3-CEB0C888A9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2924175"/>
            <a:ext cx="1905000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3716-04">
            <a:extLst>
              <a:ext uri="{FF2B5EF4-FFF2-40B4-BE49-F238E27FC236}">
                <a16:creationId xmlns:a16="http://schemas.microsoft.com/office/drawing/2014/main" id="{93634B44-61CA-0C9F-7C84-EB6A4CD1077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19500" y="2325688"/>
            <a:ext cx="1905000" cy="2838450"/>
          </a:xfrm>
        </p:spPr>
      </p:pic>
      <p:sp>
        <p:nvSpPr>
          <p:cNvPr id="131074" name="Rectangle 2">
            <a:extLst>
              <a:ext uri="{FF2B5EF4-FFF2-40B4-BE49-F238E27FC236}">
                <a16:creationId xmlns:a16="http://schemas.microsoft.com/office/drawing/2014/main" id="{E7A8C4F2-E9FC-5473-7C21-DEFE6B9CAE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r-HR" dirty="0"/>
              <a:t>Vatrogasni aparati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>
            <a:extLst>
              <a:ext uri="{FF2B5EF4-FFF2-40B4-BE49-F238E27FC236}">
                <a16:creationId xmlns:a16="http://schemas.microsoft.com/office/drawing/2014/main" id="{08939C5B-8B4F-FB9C-A3F9-21D539070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hr-HR" dirty="0"/>
              <a:t>Vatrogasni aparati</a:t>
            </a:r>
          </a:p>
        </p:txBody>
      </p:sp>
      <p:pic>
        <p:nvPicPr>
          <p:cNvPr id="17411" name="Rezervirano mjesto sadržaja 3" descr="http://narodne-novine.nn.hr/clanci/sluzbeni/dodatni/426972.jpg">
            <a:extLst>
              <a:ext uri="{FF2B5EF4-FFF2-40B4-BE49-F238E27FC236}">
                <a16:creationId xmlns:a16="http://schemas.microsoft.com/office/drawing/2014/main" id="{B7A5678F-BA0A-EF6D-5711-66877E420C20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0"/>
          <a:stretch>
            <a:fillRect/>
          </a:stretch>
        </p:blipFill>
        <p:spPr>
          <a:xfrm>
            <a:off x="2895600" y="2509838"/>
            <a:ext cx="3352800" cy="2468562"/>
          </a:xfrm>
        </p:spPr>
      </p:pic>
      <p:sp>
        <p:nvSpPr>
          <p:cNvPr id="17412" name="TekstniOkvir 4">
            <a:extLst>
              <a:ext uri="{FF2B5EF4-FFF2-40B4-BE49-F238E27FC236}">
                <a16:creationId xmlns:a16="http://schemas.microsoft.com/office/drawing/2014/main" id="{BF40FFA3-C09A-2D7A-2492-7FDDE287D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8688" y="1571625"/>
            <a:ext cx="75009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2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2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2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2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Tahoma" panose="020B0604030504040204" pitchFamily="34" charset="0"/>
              </a:rPr>
              <a:t>HOLOGRAM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zervirano mjesto sadržaja 1">
            <a:extLst>
              <a:ext uri="{FF2B5EF4-FFF2-40B4-BE49-F238E27FC236}">
                <a16:creationId xmlns:a16="http://schemas.microsoft.com/office/drawing/2014/main" id="{B87CC9B3-AF3C-03C9-4076-0457127EBC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altLang="sr-Latn-RS"/>
              <a:t>Ovisno o vrsti materije ili prostora, koji je ugrožen požarom i koji se štiti vatrogasnim aparatima, odabire se sredstvo za gašenje koji se stavlja u spremnik aparata. Prema hrvatskoj normi HRN EN 2 požari se razvrstavaju u četiri razreda i to: </a:t>
            </a:r>
          </a:p>
          <a:p>
            <a:endParaRPr lang="hr-HR" altLang="sr-Latn-RS"/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36C2D9F9-BD69-30B4-81E8-03B1EBB14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hr-HR" dirty="0"/>
              <a:t>VATROGASNI APARATI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zervirano mjesto sadržaja 1">
            <a:extLst>
              <a:ext uri="{FF2B5EF4-FFF2-40B4-BE49-F238E27FC236}">
                <a16:creationId xmlns:a16="http://schemas.microsoft.com/office/drawing/2014/main" id="{E1E73A53-99E7-F211-3CD9-39CE3CD70F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altLang="sr-Latn-RS" b="1"/>
              <a:t>A</a:t>
            </a:r>
            <a:r>
              <a:rPr lang="hr-HR" altLang="sr-Latn-RS"/>
              <a:t>: požari koji obuhvaćaju krute tvari, u pravilu organske prirode, kod kojih se gorenje obično odvija uz stvaranje usijanog žara;</a:t>
            </a:r>
          </a:p>
          <a:p>
            <a:r>
              <a:rPr lang="hr-HR" altLang="sr-Latn-RS" b="1"/>
              <a:t>B</a:t>
            </a:r>
            <a:r>
              <a:rPr lang="hr-HR" altLang="sr-Latn-RS"/>
              <a:t> : požari koji obuhvaćaju tekućine ili rastaljene krutine;</a:t>
            </a:r>
          </a:p>
          <a:p>
            <a:r>
              <a:rPr lang="hr-HR" altLang="sr-Latn-RS" b="1"/>
              <a:t>C</a:t>
            </a:r>
            <a:r>
              <a:rPr lang="hr-HR" altLang="sr-Latn-RS"/>
              <a:t> : požari koji obuhvaćaju plinove,</a:t>
            </a:r>
          </a:p>
          <a:p>
            <a:r>
              <a:rPr lang="hr-HR" altLang="sr-Latn-RS" b="1"/>
              <a:t>D </a:t>
            </a:r>
            <a:r>
              <a:rPr lang="hr-HR" altLang="sr-Latn-RS"/>
              <a:t>: požari koji obuhvaćaju kovine.</a:t>
            </a:r>
          </a:p>
          <a:p>
            <a:r>
              <a:rPr lang="hr-HR" altLang="sr-Latn-RS" b="1"/>
              <a:t>F </a:t>
            </a:r>
            <a:r>
              <a:rPr lang="hr-HR" altLang="sr-Latn-RS"/>
              <a:t>: požari koji obuhvaćaju jestiva ulja i masti</a:t>
            </a:r>
          </a:p>
          <a:p>
            <a:endParaRPr lang="hr-HR" altLang="sr-Latn-RS"/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4CC580FA-FD14-604B-3C15-25DD71A1D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hr-HR" dirty="0"/>
              <a:t>VATROGASNI APARATI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zervirano mjesto sadržaja 1">
            <a:extLst>
              <a:ext uri="{FF2B5EF4-FFF2-40B4-BE49-F238E27FC236}">
                <a16:creationId xmlns:a16="http://schemas.microsoft.com/office/drawing/2014/main" id="{CCE9E524-5E7D-98B0-3318-AF3A03F782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altLang="sr-Latn-RS"/>
              <a:t>Za svaki razred požara postoji odgovarajuće sredstvo za gašenje (medij za gašenje), a postoje i jedinstvena sredstva koja služe za gašenje više razreda požara.</a:t>
            </a:r>
          </a:p>
          <a:p>
            <a:endParaRPr lang="hr-HR" altLang="sr-Latn-RS"/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661AAADA-6629-6ED2-3412-37BB24B39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hr-HR" dirty="0"/>
              <a:t>VATROGASNI APARATI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zervirano mjesto sadržaja 1">
            <a:extLst>
              <a:ext uri="{FF2B5EF4-FFF2-40B4-BE49-F238E27FC236}">
                <a16:creationId xmlns:a16="http://schemas.microsoft.com/office/drawing/2014/main" id="{BBB09086-C1A9-FB5B-0FBD-97C0952D97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altLang="sr-Latn-RS"/>
              <a:t>Potrebna količina vatrogasnih aparata u požarnom sektoru određuje se tako da se odredi potreban broj jedinica gašenja (JG).</a:t>
            </a:r>
          </a:p>
          <a:p>
            <a:r>
              <a:rPr lang="hr-HR" altLang="sr-Latn-RS"/>
              <a:t>Jedinica gašenja (JG) je pomoćna veličina koja omogućava </a:t>
            </a:r>
            <a:r>
              <a:rPr lang="hr-HR" altLang="sr-Latn-RS">
                <a:solidFill>
                  <a:srgbClr val="FF0000"/>
                </a:solidFill>
              </a:rPr>
              <a:t>usporedbu kapaciteta gašenja različitih vrsta vatrogasnih aparata i služi za određivanje potrebnog broja vatrogasnih aparata</a:t>
            </a:r>
            <a:r>
              <a:rPr lang="hr-HR" altLang="sr-Latn-RS"/>
              <a:t>. Svakom vatrogasnom aparatu se dodjeljuje određeni broj JG prema njegovom </a:t>
            </a:r>
            <a:r>
              <a:rPr lang="hr-HR" altLang="sr-Latn-RS">
                <a:solidFill>
                  <a:srgbClr val="00B050"/>
                </a:solidFill>
              </a:rPr>
              <a:t>kapacitetu gašenja</a:t>
            </a:r>
            <a:r>
              <a:rPr lang="hr-HR" altLang="sr-Latn-RS"/>
              <a:t>.</a:t>
            </a:r>
          </a:p>
          <a:p>
            <a:endParaRPr lang="hr-HR" altLang="sr-Latn-RS"/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CEC083DE-F0AD-ECDD-7A8D-57B1E7C93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hr-HR" dirty="0"/>
              <a:t>VATROGASNI APARATI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zervirano mjesto sadržaja 1">
            <a:extLst>
              <a:ext uri="{FF2B5EF4-FFF2-40B4-BE49-F238E27FC236}">
                <a16:creationId xmlns:a16="http://schemas.microsoft.com/office/drawing/2014/main" id="{BB36BEDA-95FB-F990-7236-8A10900AC7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altLang="sr-Latn-RS">
                <a:solidFill>
                  <a:srgbClr val="00B050"/>
                </a:solidFill>
              </a:rPr>
              <a:t>Kapacitet gašenja </a:t>
            </a:r>
            <a:r>
              <a:rPr lang="hr-HR" altLang="sr-Latn-RS"/>
              <a:t>vatrogasnog aparata je </a:t>
            </a:r>
            <a:r>
              <a:rPr lang="hr-HR" altLang="sr-Latn-RS">
                <a:solidFill>
                  <a:srgbClr val="FF0000"/>
                </a:solidFill>
              </a:rPr>
              <a:t>mogućnost vatrogasnog aparata da pogasi određeno tipsko žarište </a:t>
            </a:r>
            <a:r>
              <a:rPr lang="hr-HR" altLang="sr-Latn-RS"/>
              <a:t>određeno normom HRN EN 3-7 i označen je na naljepnici proizvođača na vatrogasnom aparatu, sukladno navedenoj normi (prema HRN EN 3-7 vatrogasni aparati se klasificiraju prema kapacitetu gašenja a ne prema količini sredstva za gašenje);</a:t>
            </a:r>
          </a:p>
          <a:p>
            <a:endParaRPr lang="hr-HR" altLang="sr-Latn-RS"/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22438D0C-722D-1E13-E80D-CA06E38FD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zervirano mjesto sadržaja 1">
            <a:extLst>
              <a:ext uri="{FF2B5EF4-FFF2-40B4-BE49-F238E27FC236}">
                <a16:creationId xmlns:a16="http://schemas.microsoft.com/office/drawing/2014/main" id="{99127CF3-6D5F-DC9E-1911-A3953101C1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3" pitchFamily="2" charset="2"/>
              <a:buNone/>
            </a:pPr>
            <a:endParaRPr lang="hr-HR" altLang="sr-Latn-RS"/>
          </a:p>
          <a:p>
            <a:endParaRPr lang="hr-HR" altLang="sr-Latn-RS"/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7E9AB629-EACB-45AD-09C9-50D5FA39B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hr-HR" dirty="0"/>
              <a:t>VATROGASNI APARATI</a:t>
            </a:r>
          </a:p>
        </p:txBody>
      </p:sp>
      <p:graphicFrame>
        <p:nvGraphicFramePr>
          <p:cNvPr id="4" name="Tablica 3">
            <a:extLst>
              <a:ext uri="{FF2B5EF4-FFF2-40B4-BE49-F238E27FC236}">
                <a16:creationId xmlns:a16="http://schemas.microsoft.com/office/drawing/2014/main" id="{B97FBE17-91E4-B4DF-C9DA-FC2AE118F594}"/>
              </a:ext>
            </a:extLst>
          </p:cNvPr>
          <p:cNvGraphicFramePr>
            <a:graphicFrameLocks noGrp="1"/>
          </p:cNvGraphicFramePr>
          <p:nvPr/>
        </p:nvGraphicFramePr>
        <p:xfrm>
          <a:off x="1643063" y="1544638"/>
          <a:ext cx="5976937" cy="46545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7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09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11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7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7383"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JG</a:t>
                      </a:r>
                    </a:p>
                  </a:txBody>
                  <a:tcPr marL="9525" marR="9525" marT="9524" marB="9524" anchor="ctr"/>
                </a:tc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Kapacitet gašenja vatrogasnih aparata prema HRN EN 3-7</a:t>
                      </a:r>
                    </a:p>
                  </a:txBody>
                  <a:tcPr marL="9525" marR="9525" marT="9524" marB="9524" anchor="ctr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3334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Tipski požar razreda </a:t>
                      </a:r>
                      <a:br>
                        <a:rPr lang="hr-HR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</a:br>
                      <a:r>
                        <a:rPr lang="hr-HR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</a:t>
                      </a:r>
                      <a:br>
                        <a:rPr lang="hr-HR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</a:br>
                      <a:r>
                        <a:rPr lang="hr-HR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(krute tvari)</a:t>
                      </a:r>
                    </a:p>
                  </a:txBody>
                  <a:tcPr marL="9525" marR="9525" marT="9524" marB="9524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Tipski požar razreda</a:t>
                      </a:r>
                      <a:br>
                        <a:rPr lang="hr-HR" sz="1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</a:br>
                      <a:r>
                        <a:rPr lang="hr-HR" sz="1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</a:t>
                      </a:r>
                      <a:br>
                        <a:rPr lang="hr-HR" sz="1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</a:br>
                      <a:r>
                        <a:rPr lang="hr-HR" sz="1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(tekućine)</a:t>
                      </a:r>
                    </a:p>
                  </a:txBody>
                  <a:tcPr marL="9525" marR="9525" marT="9524" marB="9524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Tipski požar razreda </a:t>
                      </a:r>
                      <a:br>
                        <a:rPr lang="hr-HR" sz="1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</a:br>
                      <a:r>
                        <a:rPr lang="hr-HR" sz="1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</a:t>
                      </a:r>
                      <a:br>
                        <a:rPr lang="hr-HR" sz="1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</a:br>
                      <a:r>
                        <a:rPr lang="hr-HR" sz="1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(ulja i masti biljnog i životinjskog porijekla)</a:t>
                      </a:r>
                    </a:p>
                  </a:txBody>
                  <a:tcPr marL="9525" marR="9525" marT="9524" marB="9524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383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</a:p>
                  </a:txBody>
                  <a:tcPr marL="9525" marR="9525" marT="9524" marB="9524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5A</a:t>
                      </a:r>
                    </a:p>
                  </a:txBody>
                  <a:tcPr marL="9525" marR="9525" marT="9524" marB="9524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21B</a:t>
                      </a:r>
                    </a:p>
                  </a:txBody>
                  <a:tcPr marL="9525" marR="9525" marT="9524" marB="9524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5F</a:t>
                      </a:r>
                    </a:p>
                  </a:txBody>
                  <a:tcPr marL="9525" marR="9525" marT="9524" marB="9524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383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</a:p>
                  </a:txBody>
                  <a:tcPr marL="9525" marR="9525" marT="9524" marB="9524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8A</a:t>
                      </a:r>
                    </a:p>
                  </a:txBody>
                  <a:tcPr marL="9525" marR="9525" marT="9524" marB="9524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34B</a:t>
                      </a:r>
                    </a:p>
                  </a:txBody>
                  <a:tcPr marL="9525" marR="9525" marT="9524" marB="9524" anchor="ctr"/>
                </a:tc>
                <a:tc>
                  <a:txBody>
                    <a:bodyPr/>
                    <a:lstStyle/>
                    <a:p>
                      <a:endParaRPr lang="hr-HR" sz="1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4" marB="9524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7383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</a:t>
                      </a:r>
                    </a:p>
                  </a:txBody>
                  <a:tcPr marL="9525" marR="9525" marT="9524" marB="9524" anchor="ctr"/>
                </a:tc>
                <a:tc>
                  <a:txBody>
                    <a:bodyPr/>
                    <a:lstStyle/>
                    <a:p>
                      <a:endParaRPr lang="hr-HR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4" marB="9524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55B</a:t>
                      </a:r>
                    </a:p>
                  </a:txBody>
                  <a:tcPr marL="9525" marR="9525" marT="9524" marB="9524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25F</a:t>
                      </a:r>
                    </a:p>
                  </a:txBody>
                  <a:tcPr marL="9525" marR="9525" marT="9524" marB="9524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7383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</a:p>
                  </a:txBody>
                  <a:tcPr marL="9525" marR="9525" marT="9524" marB="9524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13A</a:t>
                      </a:r>
                    </a:p>
                  </a:txBody>
                  <a:tcPr marL="9525" marR="9525" marT="9524" marB="9524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70B</a:t>
                      </a:r>
                    </a:p>
                  </a:txBody>
                  <a:tcPr marL="9525" marR="9525" marT="9524" marB="9524" anchor="ctr"/>
                </a:tc>
                <a:tc>
                  <a:txBody>
                    <a:bodyPr/>
                    <a:lstStyle/>
                    <a:p>
                      <a:endParaRPr lang="hr-HR" sz="1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4" marB="9524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7383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</a:t>
                      </a:r>
                    </a:p>
                  </a:txBody>
                  <a:tcPr marL="9525" marR="9525" marT="9524" marB="9524" anchor="ctr"/>
                </a:tc>
                <a:tc>
                  <a:txBody>
                    <a:bodyPr/>
                    <a:lstStyle/>
                    <a:p>
                      <a:endParaRPr lang="hr-HR" sz="1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4" marB="9524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89B</a:t>
                      </a:r>
                    </a:p>
                  </a:txBody>
                  <a:tcPr marL="9525" marR="9525" marT="9524" marB="9524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40F</a:t>
                      </a:r>
                    </a:p>
                  </a:txBody>
                  <a:tcPr marL="9525" marR="9525" marT="9524" marB="9524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7383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</a:t>
                      </a:r>
                    </a:p>
                  </a:txBody>
                  <a:tcPr marL="9525" marR="9525" marT="9524" marB="9524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21A</a:t>
                      </a:r>
                    </a:p>
                  </a:txBody>
                  <a:tcPr marL="9525" marR="9525" marT="9524" marB="9524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113B</a:t>
                      </a:r>
                    </a:p>
                  </a:txBody>
                  <a:tcPr marL="9525" marR="9525" marT="9524" marB="9524" anchor="ctr"/>
                </a:tc>
                <a:tc>
                  <a:txBody>
                    <a:bodyPr/>
                    <a:lstStyle/>
                    <a:p>
                      <a:endParaRPr lang="hr-HR" sz="10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4" marB="9524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7383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</a:t>
                      </a:r>
                    </a:p>
                  </a:txBody>
                  <a:tcPr marL="9525" marR="9525" marT="9524" marB="9524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27A </a:t>
                      </a:r>
                    </a:p>
                  </a:txBody>
                  <a:tcPr marL="9525" marR="9525" marT="9524" marB="9524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144B</a:t>
                      </a:r>
                    </a:p>
                  </a:txBody>
                  <a:tcPr marL="9525" marR="9525" marT="9524" marB="9524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75F</a:t>
                      </a:r>
                    </a:p>
                  </a:txBody>
                  <a:tcPr marL="9525" marR="9525" marT="9524" marB="9524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7383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</a:p>
                  </a:txBody>
                  <a:tcPr marL="9525" marR="9525" marT="9524" marB="9524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34A</a:t>
                      </a:r>
                    </a:p>
                  </a:txBody>
                  <a:tcPr marL="9525" marR="9525" marT="9524" marB="9524" anchor="ctr"/>
                </a:tc>
                <a:tc>
                  <a:txBody>
                    <a:bodyPr/>
                    <a:lstStyle/>
                    <a:p>
                      <a:endParaRPr lang="hr-HR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4" marB="9524" anchor="ctr"/>
                </a:tc>
                <a:tc>
                  <a:txBody>
                    <a:bodyPr/>
                    <a:lstStyle/>
                    <a:p>
                      <a:endParaRPr lang="hr-HR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4" marB="9524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7383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</a:t>
                      </a:r>
                    </a:p>
                  </a:txBody>
                  <a:tcPr marL="9525" marR="9525" marT="9524" marB="9524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43A</a:t>
                      </a:r>
                    </a:p>
                  </a:txBody>
                  <a:tcPr marL="9525" marR="9525" marT="9524" marB="9524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183B</a:t>
                      </a:r>
                    </a:p>
                  </a:txBody>
                  <a:tcPr marL="9525" marR="9525" marT="9524" marB="9524" anchor="ctr"/>
                </a:tc>
                <a:tc>
                  <a:txBody>
                    <a:bodyPr/>
                    <a:lstStyle/>
                    <a:p>
                      <a:endParaRPr lang="hr-HR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4" marB="9524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7383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15</a:t>
                      </a:r>
                    </a:p>
                  </a:txBody>
                  <a:tcPr marL="9525" marR="9525" marT="9524" marB="9524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55A</a:t>
                      </a:r>
                    </a:p>
                  </a:txBody>
                  <a:tcPr marL="9525" marR="9525" marT="9524" marB="9524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233B</a:t>
                      </a:r>
                    </a:p>
                  </a:txBody>
                  <a:tcPr marL="9525" marR="9525" marT="9524" marB="9524" anchor="ctr"/>
                </a:tc>
                <a:tc>
                  <a:txBody>
                    <a:bodyPr/>
                    <a:lstStyle/>
                    <a:p>
                      <a:endParaRPr lang="hr-HR" sz="10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4" marB="9524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zervirano mjesto sadržaja 1">
            <a:extLst>
              <a:ext uri="{FF2B5EF4-FFF2-40B4-BE49-F238E27FC236}">
                <a16:creationId xmlns:a16="http://schemas.microsoft.com/office/drawing/2014/main" id="{39B97290-5F12-5B3C-4697-5767F1E6A7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altLang="sr-Latn-RS"/>
              <a:t>Ukoliko vatrogasni aparat za razrede požara A i B ima </a:t>
            </a:r>
            <a:r>
              <a:rPr lang="hr-HR" altLang="sr-Latn-RS">
                <a:solidFill>
                  <a:srgbClr val="FF0000"/>
                </a:solidFill>
              </a:rPr>
              <a:t>različite</a:t>
            </a:r>
            <a:r>
              <a:rPr lang="hr-HR" altLang="sr-Latn-RS"/>
              <a:t> kapacitete gašenja, odnosno pripadajuće JG, uzima se niža vrijednost JG.</a:t>
            </a:r>
          </a:p>
          <a:p>
            <a:r>
              <a:rPr lang="hr-HR" altLang="sr-Latn-RS"/>
              <a:t>Za određeni požarni sektor broj potrebnih JG određuje se prema površini požarnog sektora i požarnoj opasnosti a ovisnost je prikazana u tablici 3.  Priloga 1. Pravilnika o vatrogasnim aparatima („Narodne novine“ broj 101/11. i 74/13.).</a:t>
            </a:r>
          </a:p>
          <a:p>
            <a:endParaRPr lang="hr-HR" altLang="sr-Latn-RS"/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0B4FB39D-2145-7AE8-7D64-81A5543E4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hr-HR" dirty="0"/>
              <a:t>VATROGASNI APARATI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zervirano mjesto sadržaja 1">
            <a:extLst>
              <a:ext uri="{FF2B5EF4-FFF2-40B4-BE49-F238E27FC236}">
                <a16:creationId xmlns:a16="http://schemas.microsoft.com/office/drawing/2014/main" id="{5DDA69D2-3FA4-96C7-2C30-4BD323611D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altLang="sr-Latn-RS"/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4057B8ED-94B0-7004-83AA-24A579F20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hr-HR" sz="1800" dirty="0">
                <a:latin typeface="Arial" pitchFamily="34" charset="0"/>
                <a:cs typeface="Arial" pitchFamily="34" charset="0"/>
              </a:rPr>
              <a:t>Tablica 3. : </a:t>
            </a:r>
            <a:br>
              <a:rPr lang="hr-HR" sz="4400" dirty="0"/>
            </a:br>
            <a:r>
              <a:rPr lang="hr-HR" sz="1600" dirty="0">
                <a:latin typeface="Arial" pitchFamily="34" charset="0"/>
                <a:cs typeface="Arial" pitchFamily="34" charset="0"/>
              </a:rPr>
              <a:t>BROJ POTREBNIH JG PREMA POVRŠINI POŽARNOG SEKTORA I POŽARNOJ OPASNOSTI</a:t>
            </a:r>
            <a:br>
              <a:rPr lang="hr-HR" sz="4400" dirty="0"/>
            </a:br>
            <a:endParaRPr lang="hr-HR" dirty="0"/>
          </a:p>
        </p:txBody>
      </p:sp>
      <p:graphicFrame>
        <p:nvGraphicFramePr>
          <p:cNvPr id="4" name="Tablica 3">
            <a:extLst>
              <a:ext uri="{FF2B5EF4-FFF2-40B4-BE49-F238E27FC236}">
                <a16:creationId xmlns:a16="http://schemas.microsoft.com/office/drawing/2014/main" id="{8277D7EC-2D58-72C7-4BFC-18AD3B691E6E}"/>
              </a:ext>
            </a:extLst>
          </p:cNvPr>
          <p:cNvGraphicFramePr>
            <a:graphicFrameLocks noGrp="1"/>
          </p:cNvGraphicFramePr>
          <p:nvPr/>
        </p:nvGraphicFramePr>
        <p:xfrm>
          <a:off x="1571625" y="1285875"/>
          <a:ext cx="6072188" cy="4289425"/>
        </p:xfrm>
        <a:graphic>
          <a:graphicData uri="http://schemas.openxmlformats.org/drawingml/2006/table">
            <a:tbl>
              <a:tblPr/>
              <a:tblGrid>
                <a:gridCol w="1517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92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7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7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638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Površina požarnog sektora do (m2)</a:t>
                      </a:r>
                      <a:endParaRPr kumimoji="0" lang="hr-HR" sz="1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Požarna opasnost</a:t>
                      </a:r>
                      <a:endParaRPr kumimoji="0" lang="hr-HR" sz="1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388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manja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srednja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velika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50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12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18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100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18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27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200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12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24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36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300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15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30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45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6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400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18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36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54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6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500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21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42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63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6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600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24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48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72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6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700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27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54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81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6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800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30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60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90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6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900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33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66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99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6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1000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36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72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108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6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na svakih daljnjih 250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12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18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zervirano mjesto sadržaja 1">
            <a:extLst>
              <a:ext uri="{FF2B5EF4-FFF2-40B4-BE49-F238E27FC236}">
                <a16:creationId xmlns:a16="http://schemas.microsoft.com/office/drawing/2014/main" id="{E3F9C770-532B-EE0B-AADB-9A7B755624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altLang="sr-Latn-RS"/>
              <a:t>Prema Pravilniku postoji manja, srednja i velika požarna opasnost.</a:t>
            </a:r>
          </a:p>
          <a:p>
            <a:r>
              <a:rPr lang="hr-HR" altLang="sr-Latn-RS"/>
              <a:t>Primjeri razvrstavanja prostora prema požarnoj opasnosti dani su u tablici 2. Priloga 1. Pravilnika.</a:t>
            </a:r>
          </a:p>
          <a:p>
            <a:endParaRPr lang="hr-HR" altLang="sr-Latn-RS"/>
          </a:p>
          <a:p>
            <a:endParaRPr lang="hr-HR" altLang="sr-Latn-RS"/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B802D962-504F-64A8-B8B3-A06547448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hr-HR" dirty="0"/>
              <a:t>VATROGASNI APARATI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zervirano mjesto sadržaja 3">
            <a:extLst>
              <a:ext uri="{FF2B5EF4-FFF2-40B4-BE49-F238E27FC236}">
                <a16:creationId xmlns:a16="http://schemas.microsoft.com/office/drawing/2014/main" id="{FAD9893D-3571-1A01-D141-3D71A786E3C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55650" y="1052513"/>
          <a:ext cx="7496175" cy="6057900"/>
        </p:xfrm>
        <a:graphic>
          <a:graphicData uri="http://schemas.openxmlformats.org/drawingml/2006/table">
            <a:tbl>
              <a:tblPr/>
              <a:tblGrid>
                <a:gridCol w="1439863">
                  <a:extLst>
                    <a:ext uri="{9D8B030D-6E8A-4147-A177-3AD203B41FA5}">
                      <a16:colId xmlns:a16="http://schemas.microsoft.com/office/drawing/2014/main" val="606178917"/>
                    </a:ext>
                  </a:extLst>
                </a:gridCol>
                <a:gridCol w="1728787">
                  <a:extLst>
                    <a:ext uri="{9D8B030D-6E8A-4147-A177-3AD203B41FA5}">
                      <a16:colId xmlns:a16="http://schemas.microsoft.com/office/drawing/2014/main" val="3471427807"/>
                    </a:ext>
                  </a:extLst>
                </a:gridCol>
                <a:gridCol w="2160588">
                  <a:extLst>
                    <a:ext uri="{9D8B030D-6E8A-4147-A177-3AD203B41FA5}">
                      <a16:colId xmlns:a16="http://schemas.microsoft.com/office/drawing/2014/main" val="946747751"/>
                    </a:ext>
                  </a:extLst>
                </a:gridCol>
                <a:gridCol w="2166937">
                  <a:extLst>
                    <a:ext uri="{9D8B030D-6E8A-4147-A177-3AD203B41FA5}">
                      <a16:colId xmlns:a16="http://schemas.microsoft.com/office/drawing/2014/main" val="1093722794"/>
                    </a:ext>
                  </a:extLst>
                </a:gridCol>
              </a:tblGrid>
              <a:tr h="112713">
                <a:tc rowSpan="2"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2" charset="2"/>
                        <a:defRPr sz="23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21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2" charset="2"/>
                        <a:defRPr sz="19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2" charset="2"/>
                        <a:defRPr sz="17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altLang="en-H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Prostori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2" charset="2"/>
                        <a:defRPr sz="23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21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2" charset="2"/>
                        <a:defRPr sz="19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2" charset="2"/>
                        <a:defRPr sz="17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altLang="en-HR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Požarna opasnost</a:t>
                      </a:r>
                      <a:endParaRPr kumimoji="0" lang="hr-HR" altLang="en-HR" sz="1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757516"/>
                  </a:ext>
                </a:extLst>
              </a:tr>
              <a:tr h="114300">
                <a:tc vMerge="1">
                  <a:txBody>
                    <a:bodyPr/>
                    <a:lstStyle/>
                    <a:p>
                      <a:endParaRPr lang="en-HR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2" charset="2"/>
                        <a:defRPr sz="23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21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2" charset="2"/>
                        <a:defRPr sz="19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2" charset="2"/>
                        <a:defRPr sz="17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altLang="en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manja</a:t>
                      </a:r>
                    </a:p>
                  </a:txBody>
                  <a:tcPr marL="9525" marR="9525" marT="9525" marB="9525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2" charset="2"/>
                        <a:defRPr sz="23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21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2" charset="2"/>
                        <a:defRPr sz="19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2" charset="2"/>
                        <a:defRPr sz="17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altLang="en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srednja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2" charset="2"/>
                        <a:defRPr sz="23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21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2" charset="2"/>
                        <a:defRPr sz="19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2" charset="2"/>
                        <a:defRPr sz="17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altLang="en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velika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3018390"/>
                  </a:ext>
                </a:extLst>
              </a:tr>
              <a:tr h="1612900"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2" charset="2"/>
                        <a:defRPr sz="23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21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2" charset="2"/>
                        <a:defRPr sz="19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2" charset="2"/>
                        <a:defRPr sz="17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altLang="en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Industrijski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2" charset="2"/>
                        <a:defRPr sz="23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21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2" charset="2"/>
                        <a:defRPr sz="19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2" charset="2"/>
                        <a:defRPr sz="17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altLang="en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ciglane i betonare, proizvodnja stakla i keramike, proizvodnja papira u mokrom području, proizvodnja konzervi, proizvodnja elektronike, proizvodnja napitaka, strojogradnja i sl.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2" charset="2"/>
                        <a:defRPr sz="23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21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2" charset="2"/>
                        <a:defRPr sz="19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2" charset="2"/>
                        <a:defRPr sz="17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altLang="en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proizvodnja kruha, prerada i obrada kože, tekstila i umjetnih materijala, proizvodnja gume, tlačno lijevanje plastike, proizvodnja kartona, sastavljanje vozila i kućanskih aparata i sl.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2" charset="2"/>
                        <a:defRPr sz="23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21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2" charset="2"/>
                        <a:defRPr sz="19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2" charset="2"/>
                        <a:defRPr sz="17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altLang="en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proizvodnja namještaja i drvenih vezanih ploča (iverica, šperploča, furnira i sl.), tkaonice, predionice, proizvodnja papira u suhom području, prerada papira, mlinovi, proizvodnja stočne hrane, proizvodnja krovne ljepenke i pjenastih materijala (spužvi), proizvodnja i prerada zapaljivih lakova, boja i ljepila, lakirnice i uređaji za nanošenje praha, rafinerije, tiskare, petrokemijska industrija, uljne kalionice, farmaceutska industrija i sl.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3995529"/>
                  </a:ext>
                </a:extLst>
              </a:tr>
              <a:tr h="812800"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2" charset="2"/>
                        <a:defRPr sz="23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21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2" charset="2"/>
                        <a:defRPr sz="19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2" charset="2"/>
                        <a:defRPr sz="17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altLang="en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Prodajni, trgovački i skladišni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2" charset="2"/>
                        <a:defRPr sz="23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21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2" charset="2"/>
                        <a:defRPr sz="19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2" charset="2"/>
                        <a:defRPr sz="17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altLang="en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negorivi materijali i proizvodi s manjim udjelom negorive ambalaže (npr. keramika, napici, cvijeće i sl.)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2" charset="2"/>
                        <a:defRPr sz="23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21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2" charset="2"/>
                        <a:defRPr sz="19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2" charset="2"/>
                        <a:defRPr sz="17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altLang="en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gorivi materijali i proizvodi (npr. skladišta drva na otvorenom, namještaj, gume, ambalaža, knjige, bijela tehnika, elektronika, tekstil, prehrambeni proizvodi, kemijska sredstva za čišćenje, foto oprema, pekarne i sl.)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2" charset="2"/>
                        <a:defRPr sz="23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21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2" charset="2"/>
                        <a:defRPr sz="19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2" charset="2"/>
                        <a:defRPr sz="17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altLang="en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lako zapaljivi materijali (npr. boje i lakovi, otapala, stari papir, drvo, pamuk, pjenasti materijali (spužve), skladišta špedicije i sl.)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402295"/>
                  </a:ext>
                </a:extLst>
              </a:tr>
              <a:tr h="1412875"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2" charset="2"/>
                        <a:defRPr sz="23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21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2" charset="2"/>
                        <a:defRPr sz="19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2" charset="2"/>
                        <a:defRPr sz="17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altLang="en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Uredski, smještajni, uslužni, ugostiteljski, kulturno-zabavni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2" charset="2"/>
                        <a:defRPr sz="23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21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2" charset="2"/>
                        <a:defRPr sz="19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2" charset="2"/>
                        <a:defRPr sz="17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altLang="en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ulazni prostori i predprostori (čekaonice): sportskih dvorana, kinodvorana, kazališta, upravnih zgrada, zdravstvenih ustanova, odvjetničkih i drugih ureda, i sl.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2" charset="2"/>
                        <a:defRPr sz="23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21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2" charset="2"/>
                        <a:defRPr sz="19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2" charset="2"/>
                        <a:defRPr sz="17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altLang="en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uredi, kuhinje, ugostiteljski objekti (hoteli, hosteli, pansioni, restorani, caffe barovi i dr.), studentski i učenički domovi, arhivi, knjižnice, banke, pošte, obrazovne i znanstvenoistraživačke ustanove, zdravstvene ustanove i domovi za starije i nemoćne,</a:t>
                      </a:r>
                    </a:p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altLang="en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stambene zgrade, poljoprivredne zgrade, zgrade za vjerske obrede, garaže 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2" charset="2"/>
                        <a:defRPr sz="23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21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2" charset="2"/>
                        <a:defRPr sz="19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2" charset="2"/>
                        <a:defRPr sz="17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altLang="en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diskoteke, kinodvorane, gledališta dvorana i druga mjesta gdje se okuplja veliki broj ljudi;</a:t>
                      </a:r>
                    </a:p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altLang="en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prostori za prikupljanje otpada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5754653"/>
                  </a:ext>
                </a:extLst>
              </a:tr>
              <a:tr h="612775"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2" charset="2"/>
                        <a:defRPr sz="23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21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2" charset="2"/>
                        <a:defRPr sz="19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2" charset="2"/>
                        <a:defRPr sz="17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altLang="en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Obrtni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2" charset="2"/>
                        <a:defRPr sz="23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21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2" charset="2"/>
                        <a:defRPr sz="19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2" charset="2"/>
                        <a:defRPr sz="17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altLang="en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vrtlarije, galvanizacija, mehanička obrada metala (tokarenje, glodanje, bušenje, rezanje, štancanje i sl.), mehanička obrada kamena (klesarske radionice i sl.)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2" charset="2"/>
                        <a:defRPr sz="23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21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2" charset="2"/>
                        <a:defRPr sz="19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2" charset="2"/>
                        <a:defRPr sz="17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altLang="en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bravarske radionice, vulkanizerske radionice, prerada kože/umjetne kože i tekstila, pekarne, elektro-radionice, frizerski saloni, kozmetički saloni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2" charset="2"/>
                        <a:defRPr sz="23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21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2" charset="2"/>
                        <a:defRPr sz="19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2" charset="2"/>
                        <a:defRPr sz="1700"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2" charset="2"/>
                        <a:defRPr>
                          <a:solidFill>
                            <a:schemeClr val="tx1"/>
                          </a:solidFill>
                          <a:latin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altLang="en-HR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automehaničarske radionice, stolarske radionice, tapetarske radionice, lakirnice 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4422340"/>
                  </a:ext>
                </a:extLst>
              </a:tr>
            </a:tbl>
          </a:graphicData>
        </a:graphic>
      </p:graphicFrame>
      <p:sp>
        <p:nvSpPr>
          <p:cNvPr id="3" name="Naslov 2">
            <a:extLst>
              <a:ext uri="{FF2B5EF4-FFF2-40B4-BE49-F238E27FC236}">
                <a16:creationId xmlns:a16="http://schemas.microsoft.com/office/drawing/2014/main" id="{AF87CCFF-6D72-25F5-5703-FB22FFC6F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r-HR" sz="2000" dirty="0"/>
              <a:t>Tablica 2.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zervirano mjesto sadržaja 1">
            <a:extLst>
              <a:ext uri="{FF2B5EF4-FFF2-40B4-BE49-F238E27FC236}">
                <a16:creationId xmlns:a16="http://schemas.microsoft.com/office/drawing/2014/main" id="{DD02FEE9-BF4D-76DD-8D26-85C3C95144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altLang="sr-Latn-RS"/>
              <a:t>Prema broju </a:t>
            </a:r>
            <a:r>
              <a:rPr lang="hr-HR" altLang="sr-Latn-RS">
                <a:solidFill>
                  <a:srgbClr val="FF0000"/>
                </a:solidFill>
              </a:rPr>
              <a:t>potrebnih JG </a:t>
            </a:r>
            <a:r>
              <a:rPr lang="hr-HR" altLang="sr-Latn-RS"/>
              <a:t>određuje se </a:t>
            </a:r>
            <a:r>
              <a:rPr lang="hr-HR" altLang="sr-Latn-RS">
                <a:solidFill>
                  <a:srgbClr val="FF0000"/>
                </a:solidFill>
              </a:rPr>
              <a:t>potreban broj vatrogasnih aparata </a:t>
            </a:r>
            <a:r>
              <a:rPr lang="hr-HR" altLang="sr-Latn-RS"/>
              <a:t>(prema broju JG koje imaju svi vatrogasni aparati u predmetnom požarnom sektoru).</a:t>
            </a:r>
          </a:p>
          <a:p>
            <a:r>
              <a:rPr lang="hr-HR" altLang="sr-Latn-RS"/>
              <a:t>Zbroj JG svih vatrogasnih aparata u požarnom sektoru mora biti jednak ili veći od potrebnog broja JG u tom požarnom sektoru.</a:t>
            </a:r>
          </a:p>
          <a:p>
            <a:r>
              <a:rPr lang="hr-HR" altLang="sr-Latn-RS"/>
              <a:t>U slučaju kada jedan požarni sektor obuhvaća </a:t>
            </a:r>
            <a:r>
              <a:rPr lang="hr-HR" altLang="sr-Latn-RS">
                <a:solidFill>
                  <a:srgbClr val="FF0000"/>
                </a:solidFill>
              </a:rPr>
              <a:t>više etaža</a:t>
            </a:r>
            <a:r>
              <a:rPr lang="hr-HR" altLang="sr-Latn-RS"/>
              <a:t>, na svakoj etaži se mora nalaziti najmanje jedan vatrogasni aparat kapaciteta gašenja </a:t>
            </a:r>
            <a:r>
              <a:rPr lang="hr-HR" altLang="sr-Latn-RS">
                <a:solidFill>
                  <a:srgbClr val="FF0000"/>
                </a:solidFill>
              </a:rPr>
              <a:t>najmanje 6 JG</a:t>
            </a:r>
            <a:r>
              <a:rPr lang="hr-HR" altLang="sr-Latn-RS"/>
              <a:t>.</a:t>
            </a:r>
          </a:p>
          <a:p>
            <a:endParaRPr lang="hr-HR" altLang="sr-Latn-RS"/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00D35A7C-2117-C77C-2B3B-B6FED0A04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hr-HR" dirty="0"/>
              <a:t>VATROGASNI APARATI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zervirano mjesto sadržaja 1">
            <a:extLst>
              <a:ext uri="{FF2B5EF4-FFF2-40B4-BE49-F238E27FC236}">
                <a16:creationId xmlns:a16="http://schemas.microsoft.com/office/drawing/2014/main" id="{E6FC9453-9C92-0195-C38B-A8862DE8E0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altLang="sr-Latn-RS" sz="2400"/>
              <a:t>U požarnim sektorima specifičnog požarnog opterećenja </a:t>
            </a:r>
            <a:r>
              <a:rPr lang="hr-HR" altLang="sr-Latn-RS" sz="2400">
                <a:solidFill>
                  <a:srgbClr val="FF0000"/>
                </a:solidFill>
              </a:rPr>
              <a:t>većeg od 2 GJ/m2</a:t>
            </a:r>
            <a:r>
              <a:rPr lang="hr-HR" altLang="sr-Latn-RS" sz="2400"/>
              <a:t>, na svakih 500 m2 površine, pored aparata propisanih ranijim odredbama, dodaje se po jedan prijevozni vatrogasni aparat.</a:t>
            </a:r>
          </a:p>
          <a:p>
            <a:r>
              <a:rPr lang="hr-HR" altLang="sr-Latn-RS" sz="2400"/>
              <a:t>Odredbe o odabiru VA neće se primjenjivati na slučajeve u kojima su broj, vrsta i/ili raspored vatrogasnih aparata regulirani odredbama posebnih propisa</a:t>
            </a:r>
          </a:p>
          <a:p>
            <a:r>
              <a:rPr lang="hr-HR" altLang="sr-Latn-RS" sz="2400"/>
              <a:t> Vatrogasni aparati stavljeni </a:t>
            </a:r>
            <a:r>
              <a:rPr lang="hr-HR" altLang="sr-Latn-RS" sz="2400">
                <a:solidFill>
                  <a:srgbClr val="FF0000"/>
                </a:solidFill>
              </a:rPr>
              <a:t>na tržište </a:t>
            </a:r>
            <a:r>
              <a:rPr lang="hr-HR" altLang="sr-Latn-RS" sz="2400"/>
              <a:t>prije stupanja na snagu Pravilnika, moraju se uskladiti s odredbama Pravilnika u roku od 12 mjeseci od dana njegova stupanja na snagu.</a:t>
            </a:r>
          </a:p>
          <a:p>
            <a:endParaRPr lang="hr-HR" altLang="sr-Latn-RS"/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D8B76393-ECE8-A8C5-17F9-FC634C89C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hr-HR" dirty="0"/>
              <a:t>VATROGASNI APARATI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zervirano mjesto sadržaja 1">
            <a:extLst>
              <a:ext uri="{FF2B5EF4-FFF2-40B4-BE49-F238E27FC236}">
                <a16:creationId xmlns:a16="http://schemas.microsoft.com/office/drawing/2014/main" id="{2C2DF755-429E-7A13-967B-29812413BD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altLang="sr-Latn-RS"/>
              <a:t>Vatrogasni aparati stavljeni </a:t>
            </a:r>
            <a:r>
              <a:rPr lang="hr-HR" altLang="sr-Latn-RS">
                <a:solidFill>
                  <a:srgbClr val="FF0000"/>
                </a:solidFill>
              </a:rPr>
              <a:t>u uporabu, </a:t>
            </a:r>
            <a:r>
              <a:rPr lang="hr-HR" altLang="sr-Latn-RS"/>
              <a:t>sukladno važećim propisima, prije stupanja na snagu ovog Pravilnika, mogu ostati u uporabi uz uvjet da se održavaju prema odredbama ovog Pravilnika.</a:t>
            </a:r>
          </a:p>
          <a:p>
            <a:r>
              <a:rPr lang="hr-HR" altLang="sr-Latn-RS"/>
              <a:t>Za vatrogasne aparate koji se na dan stupanja na snagu ovog Pravilnika nalaze u uporabi a nisu sukladni normama navedenim u članku 5. ovog Pravilnika, broj JG određuje se prema tablici 4. u Prilogu 1. Pravilnika.</a:t>
            </a:r>
          </a:p>
          <a:p>
            <a:endParaRPr lang="hr-HR" altLang="sr-Latn-RS"/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9F161DBE-17E2-E597-75B9-A99162AB3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hr-HR" dirty="0"/>
              <a:t>VATROGASNI APARATI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zervirano mjesto sadržaja 3">
            <a:extLst>
              <a:ext uri="{FF2B5EF4-FFF2-40B4-BE49-F238E27FC236}">
                <a16:creationId xmlns:a16="http://schemas.microsoft.com/office/drawing/2014/main" id="{36D598EC-8E36-B171-C10F-CFD82163FE3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000250" y="2000250"/>
          <a:ext cx="5429250" cy="3038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52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19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19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9809"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 dirty="0">
                          <a:latin typeface="Arial"/>
                          <a:ea typeface="Times New Roman"/>
                          <a:cs typeface="Times New Roman"/>
                        </a:rPr>
                        <a:t>JG</a:t>
                      </a:r>
                      <a:endParaRPr lang="hr-HR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6" marB="9526" anchor="ctr"/>
                </a:tc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>
                          <a:latin typeface="Arial"/>
                          <a:ea typeface="Times New Roman"/>
                          <a:cs typeface="Times New Roman"/>
                        </a:rPr>
                        <a:t>Vrsta vatrogasnog aparata</a:t>
                      </a:r>
                      <a:endParaRPr lang="hr-HR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6" marB="9526" anchor="ctr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809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>
                          <a:latin typeface="Arial"/>
                          <a:ea typeface="Times New Roman"/>
                          <a:cs typeface="Times New Roman"/>
                        </a:rPr>
                        <a:t>Prah</a:t>
                      </a:r>
                      <a:endParaRPr lang="hr-HR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6" marB="9526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>
                          <a:latin typeface="Arial"/>
                          <a:ea typeface="Times New Roman"/>
                          <a:cs typeface="Times New Roman"/>
                        </a:rPr>
                        <a:t>CO2</a:t>
                      </a:r>
                      <a:endParaRPr lang="hr-HR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6" marB="952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80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  <a:endParaRPr lang="hr-HR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6" marB="9526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>
                          <a:latin typeface="Arial"/>
                          <a:ea typeface="Times New Roman"/>
                          <a:cs typeface="Times New Roman"/>
                        </a:rPr>
                        <a:t>1 kg</a:t>
                      </a:r>
                      <a:endParaRPr lang="hr-HR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6" marB="9526" anchor="ctr"/>
                </a:tc>
                <a:tc>
                  <a:txBody>
                    <a:bodyPr/>
                    <a:lstStyle/>
                    <a:p>
                      <a:endParaRPr lang="hr-H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6" marB="952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80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  <a:endParaRPr lang="hr-HR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6" marB="9526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>
                          <a:latin typeface="Arial"/>
                          <a:ea typeface="Times New Roman"/>
                          <a:cs typeface="Times New Roman"/>
                        </a:rPr>
                        <a:t>2 kg</a:t>
                      </a:r>
                      <a:endParaRPr lang="hr-HR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6" marB="9526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>
                          <a:latin typeface="Arial"/>
                          <a:ea typeface="Times New Roman"/>
                          <a:cs typeface="Times New Roman"/>
                        </a:rPr>
                        <a:t>3 kg</a:t>
                      </a:r>
                      <a:endParaRPr lang="hr-HR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6" marB="9526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980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>
                          <a:latin typeface="Arial"/>
                          <a:ea typeface="Times New Roman"/>
                          <a:cs typeface="Times New Roman"/>
                        </a:rPr>
                        <a:t>3</a:t>
                      </a:r>
                      <a:endParaRPr lang="hr-HR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6" marB="9526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>
                          <a:latin typeface="Arial"/>
                          <a:ea typeface="Times New Roman"/>
                          <a:cs typeface="Times New Roman"/>
                        </a:rPr>
                        <a:t>3 kg</a:t>
                      </a:r>
                      <a:endParaRPr lang="hr-HR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6" marB="9526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>
                          <a:latin typeface="Arial"/>
                          <a:ea typeface="Times New Roman"/>
                          <a:cs typeface="Times New Roman"/>
                        </a:rPr>
                        <a:t>5 kg</a:t>
                      </a:r>
                      <a:endParaRPr lang="hr-HR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6" marB="9526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980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>
                          <a:latin typeface="Arial"/>
                          <a:ea typeface="Times New Roman"/>
                          <a:cs typeface="Times New Roman"/>
                        </a:rPr>
                        <a:t>6</a:t>
                      </a:r>
                      <a:endParaRPr lang="hr-HR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6" marB="9526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>
                          <a:latin typeface="Arial"/>
                          <a:ea typeface="Times New Roman"/>
                          <a:cs typeface="Times New Roman"/>
                        </a:rPr>
                        <a:t>6 kg</a:t>
                      </a:r>
                      <a:endParaRPr lang="hr-HR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6" marB="9526" anchor="ctr"/>
                </a:tc>
                <a:tc>
                  <a:txBody>
                    <a:bodyPr/>
                    <a:lstStyle/>
                    <a:p>
                      <a:endParaRPr lang="hr-H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6" marB="9526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980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>
                          <a:latin typeface="Arial"/>
                          <a:ea typeface="Times New Roman"/>
                          <a:cs typeface="Times New Roman"/>
                        </a:rPr>
                        <a:t>9</a:t>
                      </a:r>
                      <a:endParaRPr lang="hr-HR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6" marB="9526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>
                          <a:latin typeface="Arial"/>
                          <a:ea typeface="Times New Roman"/>
                          <a:cs typeface="Times New Roman"/>
                        </a:rPr>
                        <a:t>9 kg</a:t>
                      </a:r>
                      <a:endParaRPr lang="hr-HR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6" marB="9526" anchor="ctr"/>
                </a:tc>
                <a:tc>
                  <a:txBody>
                    <a:bodyPr/>
                    <a:lstStyle/>
                    <a:p>
                      <a:endParaRPr lang="hr-HR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6" marB="9526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980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 dirty="0">
                          <a:latin typeface="Arial"/>
                          <a:ea typeface="Times New Roman"/>
                          <a:cs typeface="Times New Roman"/>
                        </a:rPr>
                        <a:t>12</a:t>
                      </a:r>
                      <a:endParaRPr lang="hr-HR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6" marB="9526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hr-HR" sz="1000">
                          <a:latin typeface="Arial"/>
                          <a:ea typeface="Times New Roman"/>
                          <a:cs typeface="Times New Roman"/>
                        </a:rPr>
                        <a:t>12 kg</a:t>
                      </a:r>
                      <a:endParaRPr lang="hr-HR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6" marB="9526" anchor="ctr"/>
                </a:tc>
                <a:tc>
                  <a:txBody>
                    <a:bodyPr/>
                    <a:lstStyle/>
                    <a:p>
                      <a:endParaRPr lang="hr-HR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6" marB="9526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Naslov 2">
            <a:extLst>
              <a:ext uri="{FF2B5EF4-FFF2-40B4-BE49-F238E27FC236}">
                <a16:creationId xmlns:a16="http://schemas.microsoft.com/office/drawing/2014/main" id="{DC1BE2B0-4E0C-824D-BC55-E129A63DC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br>
              <a:rPr lang="hr-HR" sz="2000" dirty="0">
                <a:latin typeface="Arial" pitchFamily="34" charset="0"/>
                <a:cs typeface="Arial" pitchFamily="34" charset="0"/>
              </a:rPr>
            </a:br>
            <a:r>
              <a:rPr lang="hr-HR" sz="2000" dirty="0">
                <a:latin typeface="Arial" pitchFamily="34" charset="0"/>
                <a:cs typeface="Arial" pitchFamily="34" charset="0"/>
              </a:rPr>
              <a:t>Tablica 4: </a:t>
            </a:r>
            <a:br>
              <a:rPr lang="hr-HR" sz="2000" dirty="0">
                <a:latin typeface="Arial" pitchFamily="34" charset="0"/>
                <a:cs typeface="Arial" pitchFamily="34" charset="0"/>
              </a:rPr>
            </a:br>
            <a:r>
              <a:rPr lang="hr-HR" sz="2000" dirty="0">
                <a:latin typeface="Arial" pitchFamily="34" charset="0"/>
                <a:cs typeface="Arial" pitchFamily="34" charset="0"/>
              </a:rPr>
              <a:t>BROJ JG ZA VATROGASNE APARATE STAVLJENE U UPORABU PRIJE STUPANJA NA SNAGU OVOG PRAVILNIKA</a:t>
            </a:r>
            <a:br>
              <a:rPr lang="hr-HR" dirty="0"/>
            </a:br>
            <a:endParaRPr lang="hr-HR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>
            <a:extLst>
              <a:ext uri="{FF2B5EF4-FFF2-40B4-BE49-F238E27FC236}">
                <a16:creationId xmlns:a16="http://schemas.microsoft.com/office/drawing/2014/main" id="{95967B29-E839-89E9-6296-08D0363445A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hr-HR" altLang="sr-Latn-RS"/>
              <a:t>Konstrukcija vatrogasnih aparata ovisi o sredstvu za gašenje.</a:t>
            </a:r>
          </a:p>
          <a:p>
            <a:pPr eaLnBrk="1" hangingPunct="1"/>
            <a:r>
              <a:rPr lang="hr-HR" altLang="sr-Latn-RS"/>
              <a:t>Na slijedećoj slici prikazani su različiti tipovi vatrogasnih aparata.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6556850F-BF8B-A9E4-89E5-0D8F3F05AC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r-HR" dirty="0"/>
              <a:t>VATROGASNI APARATI</a:t>
            </a: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Scanned at 11">
            <a:extLst>
              <a:ext uri="{FF2B5EF4-FFF2-40B4-BE49-F238E27FC236}">
                <a16:creationId xmlns:a16="http://schemas.microsoft.com/office/drawing/2014/main" id="{6D4D148E-A8BB-66AC-4FAB-A13BB15D48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025" y="115888"/>
            <a:ext cx="4856163" cy="612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omilanje">
  <a:themeElements>
    <a:clrScheme name="Gomilanj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Gomilanj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Gomilanj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Gomilanj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Gomilanj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Gomilanj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Gomilanj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2506</TotalTime>
  <Words>1388</Words>
  <Application>Microsoft Macintosh PowerPoint</Application>
  <PresentationFormat>On-screen Show (4:3)</PresentationFormat>
  <Paragraphs>195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Tahoma</vt:lpstr>
      <vt:lpstr>Arial</vt:lpstr>
      <vt:lpstr>Lucida Sans Unicode</vt:lpstr>
      <vt:lpstr>Wingdings 3</vt:lpstr>
      <vt:lpstr>Verdana</vt:lpstr>
      <vt:lpstr>Wingdings 2</vt:lpstr>
      <vt:lpstr>Calibri</vt:lpstr>
      <vt:lpstr>Times New Roman</vt:lpstr>
      <vt:lpstr>Gomilanje</vt:lpstr>
      <vt:lpstr>Vatrogasni aparati</vt:lpstr>
      <vt:lpstr>Vatrogasni aparati</vt:lpstr>
      <vt:lpstr>VATROGASNI APARATI</vt:lpstr>
      <vt:lpstr>VATROGASNI APARATI</vt:lpstr>
      <vt:lpstr>Vatrogasni aparati</vt:lpstr>
      <vt:lpstr>Vatrogasni aparati</vt:lpstr>
      <vt:lpstr>Vatrogasni aparati</vt:lpstr>
      <vt:lpstr>Vatrogasni aparati</vt:lpstr>
      <vt:lpstr>Vatrogasni aparati</vt:lpstr>
      <vt:lpstr>VATROGASNI APARATI</vt:lpstr>
      <vt:lpstr>VATROGASNI APARATI</vt:lpstr>
      <vt:lpstr>VATROGASNI APARATI</vt:lpstr>
      <vt:lpstr>VATROGASNI APARATI</vt:lpstr>
      <vt:lpstr>PowerPoint Presentation</vt:lpstr>
      <vt:lpstr>VATROGASNI APARATI</vt:lpstr>
      <vt:lpstr>VATROGASNI APARATI</vt:lpstr>
      <vt:lpstr>Tablica 3. :  BROJ POTREBNIH JG PREMA POVRŠINI POŽARNOG SEKTORA I POŽARNOJ OPASNOSTI </vt:lpstr>
      <vt:lpstr>VATROGASNI APARATI</vt:lpstr>
      <vt:lpstr>Tablica 2.</vt:lpstr>
      <vt:lpstr>VATROGASNI APARATI</vt:lpstr>
      <vt:lpstr>VATROGASNI APARATI</vt:lpstr>
      <vt:lpstr>VATROGASNI APARATI</vt:lpstr>
      <vt:lpstr> Tablica 4:  BROJ JG ZA VATROGASNE APARATE STAVLJENE U UPORABU PRIJE STUPANJA NA SNAGU OVOG PRAVILNIKA </vt:lpstr>
      <vt:lpstr>VATROGASNI APARATI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Mato</dc:creator>
  <cp:lastModifiedBy>x x</cp:lastModifiedBy>
  <cp:revision>168</cp:revision>
  <dcterms:created xsi:type="dcterms:W3CDTF">2007-08-01T13:15:55Z</dcterms:created>
  <dcterms:modified xsi:type="dcterms:W3CDTF">2026-09-29T12:53:57Z</dcterms:modified>
</cp:coreProperties>
</file>