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95" r:id="rId4"/>
    <p:sldId id="296" r:id="rId5"/>
    <p:sldId id="258" r:id="rId6"/>
    <p:sldId id="288" r:id="rId7"/>
    <p:sldId id="289" r:id="rId8"/>
    <p:sldId id="259" r:id="rId9"/>
    <p:sldId id="260" r:id="rId10"/>
    <p:sldId id="287" r:id="rId11"/>
    <p:sldId id="344" r:id="rId12"/>
    <p:sldId id="346" r:id="rId13"/>
    <p:sldId id="348" r:id="rId14"/>
    <p:sldId id="345" r:id="rId15"/>
    <p:sldId id="291" r:id="rId16"/>
    <p:sldId id="292" r:id="rId17"/>
    <p:sldId id="290" r:id="rId18"/>
    <p:sldId id="293" r:id="rId19"/>
    <p:sldId id="294" r:id="rId20"/>
    <p:sldId id="349" r:id="rId21"/>
    <p:sldId id="262" r:id="rId22"/>
    <p:sldId id="265" r:id="rId23"/>
    <p:sldId id="266" r:id="rId24"/>
    <p:sldId id="267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7" r:id="rId33"/>
    <p:sldId id="279" r:id="rId34"/>
    <p:sldId id="263" r:id="rId35"/>
    <p:sldId id="280" r:id="rId36"/>
    <p:sldId id="281" r:id="rId37"/>
    <p:sldId id="282" r:id="rId38"/>
    <p:sldId id="284" r:id="rId39"/>
    <p:sldId id="283" r:id="rId40"/>
    <p:sldId id="286" r:id="rId41"/>
    <p:sldId id="285" r:id="rId42"/>
    <p:sldId id="313" r:id="rId43"/>
    <p:sldId id="314" r:id="rId44"/>
    <p:sldId id="307" r:id="rId45"/>
    <p:sldId id="308" r:id="rId46"/>
    <p:sldId id="306" r:id="rId47"/>
    <p:sldId id="311" r:id="rId48"/>
    <p:sldId id="312" r:id="rId49"/>
    <p:sldId id="309" r:id="rId50"/>
    <p:sldId id="310" r:id="rId51"/>
    <p:sldId id="315" r:id="rId52"/>
    <p:sldId id="316" r:id="rId53"/>
    <p:sldId id="319" r:id="rId54"/>
    <p:sldId id="317" r:id="rId55"/>
    <p:sldId id="320" r:id="rId56"/>
    <p:sldId id="321" r:id="rId57"/>
    <p:sldId id="322" r:id="rId58"/>
    <p:sldId id="323" r:id="rId59"/>
    <p:sldId id="324" r:id="rId60"/>
    <p:sldId id="325" r:id="rId61"/>
    <p:sldId id="297" r:id="rId62"/>
    <p:sldId id="304" r:id="rId63"/>
    <p:sldId id="305" r:id="rId64"/>
    <p:sldId id="299" r:id="rId65"/>
    <p:sldId id="298" r:id="rId66"/>
    <p:sldId id="302" r:id="rId67"/>
    <p:sldId id="303" r:id="rId68"/>
    <p:sldId id="343" r:id="rId69"/>
    <p:sldId id="301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9DBE-0312-4076-81FC-BE4A285E298B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74930-569C-499F-B7EC-9C89E64DE9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10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9203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32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49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42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2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19537"/>
            <a:ext cx="10972800" cy="22062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4829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4829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4829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12D30CA-FDB0-460D-8361-E2EB5078188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3500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188914"/>
            <a:ext cx="10390716" cy="695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1125538"/>
            <a:ext cx="5418667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36785" y="1125538"/>
            <a:ext cx="5420783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36785" y="3505200"/>
            <a:ext cx="5420783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9717" y="6453189"/>
            <a:ext cx="649816" cy="319087"/>
          </a:xfrm>
        </p:spPr>
        <p:txBody>
          <a:bodyPr/>
          <a:lstStyle>
            <a:lvl1pPr>
              <a:defRPr/>
            </a:lvl1pPr>
          </a:lstStyle>
          <a:p>
            <a:fld id="{DE6F71DB-7455-4ED9-8789-8562B3656B1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7683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188914"/>
            <a:ext cx="10390716" cy="695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4918" y="1125538"/>
            <a:ext cx="11042649" cy="4608512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79717" y="6453189"/>
            <a:ext cx="649816" cy="319087"/>
          </a:xfrm>
        </p:spPr>
        <p:txBody>
          <a:bodyPr/>
          <a:lstStyle>
            <a:lvl1pPr>
              <a:defRPr/>
            </a:lvl1pPr>
          </a:lstStyle>
          <a:p>
            <a:fld id="{E946CD90-2D86-4E2D-9689-862135274B1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9603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0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4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86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35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61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22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85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3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10DA0-2440-485C-9954-F60EDBCB2A05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727A-5233-4B1D-A008-D93CE92C22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9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 POŽARNO PREVENTIVNE MJERE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PREDAVAČ :</a:t>
            </a:r>
          </a:p>
          <a:p>
            <a:r>
              <a:rPr lang="hr-HR" dirty="0"/>
              <a:t>Milan Carević, dipl.ing arh, viši predavač</a:t>
            </a:r>
          </a:p>
          <a:p>
            <a:r>
              <a:rPr lang="hr-H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6402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59" y="222423"/>
            <a:ext cx="10818341" cy="906161"/>
          </a:xfrm>
        </p:spPr>
        <p:txBody>
          <a:bodyPr>
            <a:normAutofit/>
          </a:bodyPr>
          <a:lstStyle/>
          <a:p>
            <a:r>
              <a:rPr lang="hr-HR" sz="2800" b="1" dirty="0"/>
              <a:t>ODRŽAVANJE SUSTAVA ZAŠTITE OD POŽARA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41" y="1515762"/>
            <a:ext cx="10670059" cy="50648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/>
              <a:t>Obveza održavanja projektiranih sustava u objektu propisana je  i Zakonom o gradnji  u kojem stoji ;</a:t>
            </a:r>
          </a:p>
          <a:p>
            <a:pPr algn="just"/>
            <a:r>
              <a:rPr lang="hr-HR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„</a:t>
            </a:r>
            <a:r>
              <a:rPr lang="hr-HR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Svaka građevina, ovisno o svojoj namjeni, mora biti projektirana i izgrađena na način da </a:t>
            </a:r>
            <a:r>
              <a:rPr lang="hr-HR" b="1" u="sng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tijekom svog trajanja </a:t>
            </a:r>
            <a:r>
              <a:rPr lang="hr-HR" b="1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ispunjava temeljne zahtjeve za građevinu ….” </a:t>
            </a:r>
            <a:r>
              <a:rPr lang="hr-HR" b="1" kern="0" dirty="0">
                <a:latin typeface="+mj-lt"/>
                <a:cs typeface="Arial" panose="020B0604020202020204" pitchFamily="34" charset="0"/>
              </a:rPr>
              <a:t>(požar je temeljni zahtjev).</a:t>
            </a:r>
          </a:p>
          <a:p>
            <a:pPr algn="just"/>
            <a:endParaRPr lang="hr-HR" b="1" kern="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Projekti </a:t>
            </a:r>
            <a:r>
              <a:rPr lang="hr-HR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moraju sadržavati</a:t>
            </a: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….. </a:t>
            </a:r>
            <a:r>
              <a:rPr lang="hr-HR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projektirani vijek uporabe građevine </a:t>
            </a:r>
            <a:r>
              <a:rPr lang="hr-HR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uvjete za njezino održavanje</a:t>
            </a: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</a:p>
          <a:p>
            <a:pPr marL="0" indent="0" algn="just">
              <a:buNone/>
            </a:pPr>
            <a:endParaRPr lang="hr-H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71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7611" y="90616"/>
            <a:ext cx="8196177" cy="1034922"/>
          </a:xfrm>
        </p:spPr>
        <p:txBody>
          <a:bodyPr anchor="b">
            <a:normAutofit/>
          </a:bodyPr>
          <a:lstStyle/>
          <a:p>
            <a:pPr algn="ctr"/>
            <a:r>
              <a:rPr lang="hr-HR" altLang="sr-Latn-RS" sz="4000" dirty="0"/>
              <a:t> PREKRŠAJNE I KAZNENE ODREDBE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4930" y="1406354"/>
            <a:ext cx="11046940" cy="496973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Zakonom o zaštiti od požara previđene su kazne za </a:t>
            </a:r>
            <a:r>
              <a:rPr lang="hr-HR" sz="2000" u="sng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prekršaje. </a:t>
            </a:r>
            <a:r>
              <a:rPr lang="hr-H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Praktično to su </a:t>
            </a:r>
            <a:r>
              <a:rPr lang="hr-HR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novčane kazne </a:t>
            </a:r>
            <a:r>
              <a:rPr lang="hr-H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koje plaća poslodavac ( odnosno vlasnik ili korisnik). </a:t>
            </a:r>
            <a:r>
              <a:rPr lang="hr-H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Iznimno za prekršaje se može propisati i zatvor do najviše 60 dana.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Najveća </a:t>
            </a:r>
            <a:r>
              <a:rPr lang="hr-HR" sz="2000" dirty="0"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kazna</a:t>
            </a:r>
            <a:r>
              <a:rPr lang="hr-H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 poslodavca je prema zakonu  ZOP-a do </a:t>
            </a:r>
            <a:r>
              <a:rPr lang="hr-HR" sz="20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19 900,00 EUR-a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hr-H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(150. 000,00 kuna)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Primjer iz Zakon o zaštiti od požara</a:t>
            </a:r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Članak 8.</a:t>
            </a:r>
            <a:endParaRPr lang="hr-HR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(3) Svaka fizička </a:t>
            </a:r>
            <a:r>
              <a:rPr lang="hr-HR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pravna osoba odgovorna je za neprovođenje mjera zaštite od požara</a:t>
            </a:r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izazivanje požara</a:t>
            </a:r>
            <a:r>
              <a:rPr lang="hr-H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b="1" u="sng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kao i za posljedice koje iz toga nastanu</a:t>
            </a:r>
            <a:r>
              <a:rPr lang="hr-HR" sz="18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sukladno odredbama ovoga Zakona i odlukama jedinica lokalne i područne (regionalne) samouprave</a:t>
            </a:r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Članak 61.</a:t>
            </a:r>
            <a:endParaRPr lang="hr-HR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(2) Novčanom kaznom u iznosu od </a:t>
            </a:r>
            <a:r>
              <a:rPr lang="hr-HR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1999,00 EUR-a (</a:t>
            </a:r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15.000,00  kuna ). do </a:t>
            </a:r>
            <a:r>
              <a:rPr lang="hr-HR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19 900.00 </a:t>
            </a:r>
            <a:r>
              <a:rPr lang="hr-HR" sz="18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EUR.a</a:t>
            </a:r>
            <a:r>
              <a:rPr lang="hr-HR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b="1" dirty="0"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hr-H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150.000,00 kuna) kaznit će se za prekršaj pravna osoba </a:t>
            </a:r>
            <a:r>
              <a:rPr lang="hr-HR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koja propustom</a:t>
            </a:r>
            <a:r>
              <a:rPr lang="hr-HR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izazove požar (članak 8. stavak 3.).</a:t>
            </a:r>
            <a:endParaRPr lang="hr-HR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115081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7611" y="90616"/>
            <a:ext cx="8196177" cy="1034922"/>
          </a:xfrm>
        </p:spPr>
        <p:txBody>
          <a:bodyPr anchor="b">
            <a:normAutofit/>
          </a:bodyPr>
          <a:lstStyle/>
          <a:p>
            <a:pPr algn="ctr"/>
            <a:r>
              <a:rPr lang="hr-HR" altLang="sr-Latn-RS" sz="4000" dirty="0"/>
              <a:t>PREKŠAJNE I KAZNENE ODREDBE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4930" y="1406354"/>
            <a:ext cx="11046940" cy="49697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sz="3200" dirty="0">
                <a:latin typeface="+mj-lt"/>
              </a:rPr>
              <a:t>Članak 63.</a:t>
            </a:r>
          </a:p>
          <a:p>
            <a:pPr marL="0" indent="0">
              <a:buNone/>
            </a:pPr>
            <a:r>
              <a:rPr lang="hr-HR" sz="3200" dirty="0">
                <a:latin typeface="+mj-lt"/>
              </a:rPr>
              <a:t>Novčanom kaznom u iznosu od </a:t>
            </a:r>
            <a:r>
              <a:rPr lang="hr-HR" sz="3200" dirty="0" err="1">
                <a:latin typeface="+mj-lt"/>
              </a:rPr>
              <a:t>od</a:t>
            </a:r>
            <a:r>
              <a:rPr lang="hr-HR" sz="3200">
                <a:latin typeface="+mj-lt"/>
              </a:rPr>
              <a:t> </a:t>
            </a:r>
            <a:r>
              <a:rPr lang="hr-HR" sz="3200" b="1">
                <a:solidFill>
                  <a:srgbClr val="FF0000"/>
                </a:solidFill>
                <a:latin typeface="+mj-lt"/>
              </a:rPr>
              <a:t>1999,00 </a:t>
            </a:r>
            <a:r>
              <a:rPr lang="hr-HR" sz="3200" b="1" dirty="0">
                <a:solidFill>
                  <a:srgbClr val="FF0000"/>
                </a:solidFill>
                <a:latin typeface="+mj-lt"/>
              </a:rPr>
              <a:t>EUR-a</a:t>
            </a:r>
            <a:r>
              <a:rPr lang="hr-HR" sz="3200" dirty="0">
                <a:latin typeface="+mj-lt"/>
              </a:rPr>
              <a:t> (15 000.00 kn), kaznit će se za </a:t>
            </a:r>
            <a:r>
              <a:rPr lang="hr-HR" sz="3200" b="1" dirty="0">
                <a:highlight>
                  <a:srgbClr val="FFFF00"/>
                </a:highlight>
                <a:latin typeface="+mj-lt"/>
              </a:rPr>
              <a:t>prekršaj</a:t>
            </a:r>
            <a:r>
              <a:rPr lang="hr-HR" sz="3200" dirty="0">
                <a:latin typeface="+mj-lt"/>
              </a:rPr>
              <a:t> </a:t>
            </a:r>
            <a:r>
              <a:rPr lang="hr-HR" sz="3200" u="sng" dirty="0">
                <a:solidFill>
                  <a:srgbClr val="FF0000"/>
                </a:solidFill>
                <a:latin typeface="+mj-lt"/>
              </a:rPr>
              <a:t>vlasnik odnosno korisnik građevine</a:t>
            </a:r>
            <a:r>
              <a:rPr lang="hr-HR" sz="3200" dirty="0">
                <a:latin typeface="+mj-lt"/>
              </a:rPr>
              <a:t>, građevinskih dijelova i drugih nekretnina te prostora </a:t>
            </a:r>
            <a:r>
              <a:rPr lang="hr-HR" sz="3200" b="1" dirty="0">
                <a:latin typeface="+mj-lt"/>
              </a:rPr>
              <a:t>odnosno upravitelji zgrada:</a:t>
            </a:r>
          </a:p>
          <a:p>
            <a:pPr marL="0" indent="0">
              <a:buNone/>
            </a:pPr>
            <a:r>
              <a:rPr lang="hr-HR" sz="3200" b="1" dirty="0">
                <a:latin typeface="+mj-lt"/>
              </a:rPr>
              <a:t>– koji </a:t>
            </a:r>
            <a:r>
              <a:rPr lang="hr-HR" sz="3200" b="1" u="sng" dirty="0">
                <a:solidFill>
                  <a:srgbClr val="FF0000"/>
                </a:solidFill>
                <a:latin typeface="+mj-lt"/>
              </a:rPr>
              <a:t>ne održavaju evakuacijske putove i vatrogasne pristupe </a:t>
            </a:r>
            <a:r>
              <a:rPr lang="hr-HR" sz="3200" b="1" dirty="0">
                <a:solidFill>
                  <a:srgbClr val="FF0000"/>
                </a:solidFill>
                <a:latin typeface="+mj-lt"/>
              </a:rPr>
              <a:t>slobodnima i propisno </a:t>
            </a:r>
            <a:r>
              <a:rPr lang="hr-HR" sz="3200" b="1" u="sng" dirty="0">
                <a:solidFill>
                  <a:srgbClr val="FF0000"/>
                </a:solidFill>
                <a:latin typeface="+mj-lt"/>
              </a:rPr>
              <a:t>označenima </a:t>
            </a:r>
            <a:r>
              <a:rPr lang="hr-HR" sz="3200" dirty="0">
                <a:latin typeface="+mj-lt"/>
              </a:rPr>
              <a:t>(članak 37.),</a:t>
            </a:r>
          </a:p>
          <a:p>
            <a:pPr marL="0" indent="0">
              <a:buNone/>
            </a:pPr>
            <a:r>
              <a:rPr lang="hr-HR" sz="3200" dirty="0">
                <a:latin typeface="+mj-lt"/>
              </a:rPr>
              <a:t>– </a:t>
            </a:r>
            <a:r>
              <a:rPr lang="hr-HR" sz="3200" b="1" dirty="0">
                <a:latin typeface="+mj-lt"/>
              </a:rPr>
              <a:t>koji ne posjeduju uređaje, opremu i sredstva za gašenje požara</a:t>
            </a:r>
            <a:r>
              <a:rPr lang="hr-HR" sz="3200" dirty="0">
                <a:latin typeface="+mj-lt"/>
              </a:rPr>
              <a:t> (članak 38. stavak 1.),</a:t>
            </a:r>
          </a:p>
          <a:p>
            <a:pPr marL="0" indent="0">
              <a:buNone/>
            </a:pPr>
            <a:r>
              <a:rPr lang="hr-HR" sz="3200" dirty="0">
                <a:latin typeface="+mj-lt"/>
              </a:rPr>
              <a:t>– </a:t>
            </a:r>
            <a:r>
              <a:rPr lang="hr-HR" sz="3200" b="1" dirty="0">
                <a:latin typeface="+mj-lt"/>
              </a:rPr>
              <a:t>koji ne </a:t>
            </a:r>
            <a:r>
              <a:rPr lang="hr-HR" sz="3200" b="1" u="sng" dirty="0">
                <a:latin typeface="+mj-lt"/>
              </a:rPr>
              <a:t>posjeduju uvjerenje o ispravnosti i funkcionalnosti </a:t>
            </a:r>
            <a:r>
              <a:rPr lang="hr-HR" sz="3200" b="1" dirty="0">
                <a:solidFill>
                  <a:srgbClr val="FF0000"/>
                </a:solidFill>
                <a:latin typeface="+mj-lt"/>
              </a:rPr>
              <a:t>izvedenih stabilnih sustava zaštite od požara </a:t>
            </a:r>
            <a:r>
              <a:rPr lang="hr-HR" sz="3200" dirty="0">
                <a:solidFill>
                  <a:srgbClr val="FF0000"/>
                </a:solidFill>
                <a:latin typeface="+mj-lt"/>
              </a:rPr>
              <a:t>(članak 40. stavak 1.),</a:t>
            </a:r>
          </a:p>
          <a:p>
            <a:pPr marL="0" indent="0">
              <a:buNone/>
            </a:pPr>
            <a:r>
              <a:rPr lang="hr-HR" sz="3200" dirty="0">
                <a:latin typeface="+mj-lt"/>
              </a:rPr>
              <a:t>– koji nenamjenski koriste vozila, uređaje, opremu, alat ili sredstva za zaštitu od požara ili stabilne sustave za zaštitu od požara (članak 39. stavak 2. i članak 40. stavak 4.),</a:t>
            </a:r>
          </a:p>
          <a:p>
            <a:pPr marL="0" indent="0">
              <a:buNone/>
            </a:pPr>
            <a:r>
              <a:rPr lang="hr-HR" sz="3200" dirty="0">
                <a:latin typeface="+mj-lt"/>
              </a:rPr>
              <a:t>– </a:t>
            </a:r>
            <a:r>
              <a:rPr lang="hr-HR" sz="3200" b="1" dirty="0">
                <a:solidFill>
                  <a:srgbClr val="FF0000"/>
                </a:solidFill>
                <a:latin typeface="+mj-lt"/>
              </a:rPr>
              <a:t>koji nemaju vidljivu oznaku o provjeri ispravnosti i funkcionalnosti mobilnih aparata za gašenje požara </a:t>
            </a:r>
            <a:r>
              <a:rPr lang="hr-HR" sz="3200" dirty="0">
                <a:latin typeface="+mj-lt"/>
              </a:rPr>
              <a:t>(članak 41. stavak 2.),</a:t>
            </a:r>
          </a:p>
          <a:p>
            <a:pPr marL="0" indent="0">
              <a:buNone/>
            </a:pPr>
            <a:r>
              <a:rPr lang="hr-HR" sz="3200" dirty="0">
                <a:latin typeface="+mj-lt"/>
              </a:rPr>
              <a:t>– koji u </a:t>
            </a:r>
            <a:r>
              <a:rPr lang="hr-HR" sz="3200" b="1" dirty="0">
                <a:latin typeface="+mj-lt"/>
              </a:rPr>
              <a:t>slučaju </a:t>
            </a:r>
            <a:r>
              <a:rPr lang="hr-HR" sz="3200" b="1" dirty="0">
                <a:solidFill>
                  <a:srgbClr val="FF0000"/>
                </a:solidFill>
                <a:latin typeface="+mj-lt"/>
              </a:rPr>
              <a:t>privremenog povećanog požarnog rizika ne </a:t>
            </a:r>
            <a:r>
              <a:rPr lang="hr-HR" sz="3200" b="1" dirty="0">
                <a:latin typeface="+mj-lt"/>
              </a:rPr>
              <a:t>poduzmu odgovarajuće dodatne, organizacijske i tehničke mjere zaštite od požara </a:t>
            </a:r>
            <a:r>
              <a:rPr lang="hr-HR" sz="3200" dirty="0">
                <a:latin typeface="+mj-lt"/>
              </a:rPr>
              <a:t>(članak 43. stavak 1.).</a:t>
            </a:r>
          </a:p>
          <a:p>
            <a:pPr marL="0" indent="0" algn="ctr">
              <a:buNone/>
            </a:pP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300203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FDBA5-D410-475D-BD35-040A9BCF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PROPUSTI KOJIMA SE DOVODI U OPASNOST ŽIVOT I IMOVINA MOGU BITI I KAZNENO DJELO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3FC0E8-AC13-4002-8B94-2BDCDA07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2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KAZNENA DJELA </a:t>
            </a:r>
            <a:endParaRPr lang="hr-HR" sz="22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360"/>
              </a:spcBef>
              <a:spcAft>
                <a:spcPts val="800"/>
              </a:spcAft>
            </a:pPr>
            <a:r>
              <a:rPr lang="hr-HR" sz="2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Što je kazneno djelo propisano je Kaznenim zakonom, a za ta djela može se propisati zatvor i do 20 godina.  Najbliži opis kaznenih djela vezan za požare dan je poglavlju:</a:t>
            </a:r>
            <a:endParaRPr lang="hr-HR" sz="22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360"/>
              </a:spcBef>
              <a:spcAft>
                <a:spcPts val="800"/>
              </a:spcAft>
              <a:buNone/>
            </a:pPr>
            <a:r>
              <a:rPr lang="hr-HR" sz="5200" b="1" baseline="30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KAZNENA DJELA PROTIV OPĆE SIGURNOSTI LJUDI I IMOVINE</a:t>
            </a:r>
            <a:endParaRPr lang="hr-HR" sz="52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360"/>
              </a:spcBef>
              <a:spcAft>
                <a:spcPts val="800"/>
              </a:spcAft>
            </a:pPr>
            <a:r>
              <a:rPr lang="hr-HR" sz="2200" b="1" u="sng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Dovođenje u opasnost života i imovine opće opasnom radnjom ili sredstvom</a:t>
            </a:r>
            <a:endParaRPr lang="hr-HR" sz="22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hr-HR" sz="2200" b="1" dirty="0">
              <a:solidFill>
                <a:srgbClr val="202122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(1) </a:t>
            </a:r>
            <a:r>
              <a:rPr lang="hr-HR" sz="22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Tko </a:t>
            </a:r>
            <a:r>
              <a:rPr lang="hr-HR" sz="2200" b="1" u="sng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požarom</a:t>
            </a:r>
            <a:r>
              <a:rPr lang="hr-HR" sz="22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</a:t>
            </a:r>
            <a:r>
              <a:rPr lang="hr-HR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poplavom, eksplozivom, otrovom ili otrovnim plinom, ionizirajućim zračenjem, motornom silom</a:t>
            </a:r>
            <a:r>
              <a:rPr lang="hr-HR" sz="22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električnom ili drugom energijom</a:t>
            </a:r>
            <a:r>
              <a:rPr lang="hr-HR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ili kakvom opće opasnom radnjom ili opće opasnim sredstvom </a:t>
            </a:r>
            <a:r>
              <a:rPr lang="hr-HR" sz="22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izazove opasnost za život ili tijelo ljudi ili za imovinu većeg opsega</a:t>
            </a:r>
            <a:r>
              <a:rPr lang="hr-HR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</a:t>
            </a:r>
            <a:br>
              <a:rPr lang="hr-HR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hr-HR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kaznit će se kaznom zatvora od </a:t>
            </a:r>
            <a:r>
              <a:rPr lang="hr-HR" sz="22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šest mjeseci do pet godina</a:t>
            </a:r>
            <a:r>
              <a:rPr lang="hr-HR" sz="22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hr-HR" sz="2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br>
              <a:rPr lang="hr-H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952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FDBA5-D410-475D-BD35-040A9BCF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PROPUSTI KOJIMA SE DOVODI U OPASNOST ŽIVOT I IMOVINA MOGU BITI I KAZNENO DJELO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3FC0E8-AC13-4002-8B94-2BDCDA07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Kaznom iz stavka 1. ovoga </a:t>
            </a:r>
            <a:r>
              <a:rPr lang="hr-HR" sz="1800" b="1" u="sng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članka kaznit će se službena ili odgovorna osoba</a:t>
            </a:r>
            <a:r>
              <a:rPr lang="hr-H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koja </a:t>
            </a:r>
            <a:r>
              <a:rPr lang="hr-HR" sz="1800" b="1" u="sng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postavi propisane naprave za zaštitu od požara</a:t>
            </a:r>
            <a:r>
              <a:rPr lang="hr-HR" sz="1800" b="1" u="sng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eksplozije, poplave, otrova, otrovnih plinova ili ionizirajućih zračenja, </a:t>
            </a:r>
            <a:r>
              <a:rPr lang="hr-HR" sz="18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 te naprave ne održava u ispravnom stanju</a:t>
            </a:r>
            <a:r>
              <a:rPr lang="hr-HR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 ih </a:t>
            </a:r>
            <a:r>
              <a:rPr lang="hr-HR" sz="1800" b="1" u="sng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slučaju potrebe ne stavi u djelovanje, ili uopće ne postupa po propisima ili tehničkim pravilima o zaštitnim mjerama i time izazove opasnost za život ili tijelo ljudi ili za imovinu većeg opsega.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hr-H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Ako su kaznena djela iz stavka 1. i 2. ovoga članka </a:t>
            </a:r>
            <a:r>
              <a:rPr lang="hr-HR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počinjena na </a:t>
            </a:r>
            <a:r>
              <a:rPr lang="hr-HR" sz="18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mjestu </a:t>
            </a:r>
            <a:r>
              <a:rPr lang="hr-HR" sz="18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gdje je okupljeno više osoba, počinitelj će se kazniti kaznom zatvora od jedne do osam godina.</a:t>
            </a:r>
            <a:endParaRPr lang="hr-H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hr-HR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Tko kaznena djela iz stavka 1. i 2. </a:t>
            </a:r>
            <a:r>
              <a:rPr lang="hr-HR" sz="18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ovoga članka počini iz nehaja, kaznit će se novčanom kaznom ili kaznom zatvora do tri godine</a:t>
            </a:r>
            <a:r>
              <a:rPr lang="hr-HR" sz="1800" b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129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408635"/>
            <a:ext cx="10412627" cy="154971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r-HR" sz="2800" b="1" dirty="0">
                <a:ea typeface="+mn-ea"/>
                <a:cs typeface="Arial" panose="020B0604020202020204" pitchFamily="34" charset="0"/>
              </a:rPr>
              <a:t>STANJE REGULATIVE KOJOM SE DAJU RJEŠENJA U PODRUČJU ZAŠTITE OD POŽARA U FAZI IZRADE GLAVNIH PROJEKATA-ZAHTJEVI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36605" y="2098395"/>
            <a:ext cx="10758617" cy="4390846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3333CC"/>
              </a:buClr>
              <a:buSzPct val="60000"/>
              <a:buNone/>
            </a:pP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Zakon o gradnji</a:t>
            </a:r>
          </a:p>
          <a:p>
            <a:pPr algn="ctr">
              <a:buClr>
                <a:srgbClr val="3333CC"/>
              </a:buClr>
              <a:buSzPct val="60000"/>
              <a:buNone/>
            </a:pP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TEMELJNI ZAHTJEVI ZA GRAĐEVINU </a:t>
            </a:r>
          </a:p>
          <a:p>
            <a:pPr algn="ctr">
              <a:buClr>
                <a:srgbClr val="3333CC"/>
              </a:buClr>
              <a:buSzPct val="60000"/>
              <a:buNone/>
            </a:pP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Obveza ispunjavanja temeljnih i drugih zahtjeva za građevinu </a:t>
            </a:r>
          </a:p>
          <a:p>
            <a:pPr algn="ctr">
              <a:buClr>
                <a:srgbClr val="3333CC"/>
              </a:buClr>
              <a:buSzPct val="60000"/>
              <a:buNone/>
            </a:pP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Članak 7. </a:t>
            </a:r>
          </a:p>
          <a:p>
            <a:pPr algn="just">
              <a:buClr>
                <a:srgbClr val="3333CC"/>
              </a:buClr>
              <a:buSzPct val="60000"/>
              <a:buNone/>
            </a:pP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(1) </a:t>
            </a:r>
            <a:r>
              <a:rPr lang="hr-HR" sz="2400" b="1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Svaka građevina, ovisno o svojoj namjeni, mora biti projektirana i izgrađena na način da </a:t>
            </a:r>
            <a:r>
              <a:rPr lang="hr-HR" sz="2400" b="1" u="sng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tijekom svog trajanja ispunjava temeljne zahtjeve </a:t>
            </a:r>
            <a:r>
              <a:rPr lang="hr-HR" sz="2400" b="1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za građevinu </a:t>
            </a: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 druge zahtjeve, odnosno uvjete propisane ovim Zakonom i posebnim propisima koji utječu na ispunjavanje temeljnog zahtjeva za građevinu ili na drugi način uvjetuju gradnju građevina ili utječu na građevne i druge proizvode koji se ugrađuju u građevinu</a:t>
            </a:r>
          </a:p>
          <a:p>
            <a:pPr algn="just">
              <a:buClr>
                <a:srgbClr val="3333CC"/>
              </a:buClr>
              <a:buSzPct val="60000"/>
              <a:buNone/>
            </a:pPr>
            <a:endParaRPr lang="hr-HR" sz="2000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6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46" y="315698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cs typeface="Arial" panose="020B0604020202020204" pitchFamily="34" charset="0"/>
              </a:rPr>
              <a:t>STANJE REGULATIVE KOJOM SE DAJU RJEŠENJA U PODRUČJU ZAŠTITE OD POŽARA U FAZI IZRADE GLAVNIH PROJEKATA-ZAHTJEVI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58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Zakon o gradnji</a:t>
            </a:r>
          </a:p>
          <a:p>
            <a:pPr marL="0" indent="0" algn="ctr">
              <a:buNone/>
            </a:pPr>
            <a:r>
              <a:rPr lang="hr-HR" sz="2400" b="1" dirty="0">
                <a:latin typeface="+mj-lt"/>
              </a:rPr>
              <a:t>Sigurnost u slučaju požara </a:t>
            </a:r>
          </a:p>
          <a:p>
            <a:pPr marL="0" indent="0" algn="ctr">
              <a:buNone/>
            </a:pPr>
            <a:r>
              <a:rPr lang="hr-HR" sz="2400" dirty="0">
                <a:latin typeface="+mj-lt"/>
              </a:rPr>
              <a:t>Članak 10. </a:t>
            </a:r>
          </a:p>
          <a:p>
            <a:pPr marL="0" indent="0" algn="just">
              <a:buNone/>
            </a:pPr>
            <a:r>
              <a:rPr lang="hr-HR" sz="2400" dirty="0">
                <a:latin typeface="+mj-lt"/>
              </a:rPr>
              <a:t>Građevine moraju biti projektirane i izgrađene tako da u slučaju izbijanja požara: </a:t>
            </a:r>
          </a:p>
          <a:p>
            <a:pPr marL="0" indent="0" algn="just">
              <a:buNone/>
            </a:pPr>
            <a:r>
              <a:rPr lang="hr-HR" sz="2400" dirty="0">
                <a:latin typeface="+mj-lt"/>
              </a:rPr>
              <a:t>1. nosivost građevine može biti zajamčena tijekom određenog razdoblja </a:t>
            </a:r>
          </a:p>
          <a:p>
            <a:pPr marL="0" indent="0" algn="just">
              <a:buNone/>
            </a:pPr>
            <a:r>
              <a:rPr lang="hr-HR" sz="2400" dirty="0">
                <a:latin typeface="+mj-lt"/>
              </a:rPr>
              <a:t>2. nastanak i širenje požara i dima unutar građevine je ograničeno </a:t>
            </a:r>
          </a:p>
          <a:p>
            <a:pPr marL="0" indent="0" algn="just">
              <a:buNone/>
            </a:pPr>
            <a:r>
              <a:rPr lang="hr-HR" sz="2400" dirty="0">
                <a:latin typeface="+mj-lt"/>
              </a:rPr>
              <a:t>3. širenje požara na okolne građevine je ograničeno </a:t>
            </a:r>
          </a:p>
          <a:p>
            <a:pPr marL="0" indent="0" algn="just">
              <a:buNone/>
            </a:pPr>
            <a:r>
              <a:rPr lang="hr-HR" sz="2400" dirty="0">
                <a:latin typeface="+mj-lt"/>
              </a:rPr>
              <a:t>4. korisnici mogu napustiti građevinu ili na drugi način biti spašeni </a:t>
            </a:r>
          </a:p>
          <a:p>
            <a:pPr marL="0" indent="0" algn="just">
              <a:buNone/>
            </a:pPr>
            <a:r>
              <a:rPr lang="hr-HR" sz="2400" dirty="0">
                <a:latin typeface="+mj-lt"/>
              </a:rPr>
              <a:t>5. sigurnost spasilačkog tima je uzeta u obzir. </a:t>
            </a:r>
          </a:p>
        </p:txBody>
      </p:sp>
    </p:spTree>
    <p:extLst>
      <p:ext uri="{BB962C8B-B14F-4D97-AF65-F5344CB8AC3E}">
        <p14:creationId xmlns:p14="http://schemas.microsoft.com/office/powerpoint/2010/main" val="275539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7596" y="126656"/>
            <a:ext cx="9918357" cy="1152734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hr-HR" sz="2800" dirty="0">
                <a:solidFill>
                  <a:prstClr val="black"/>
                </a:solidFill>
                <a:cs typeface="Arial" panose="020B0604020202020204" pitchFamily="34" charset="0"/>
              </a:rPr>
              <a:t>STANJE REGULATIVE KOJIM SE DAJU RJEŠENJA U PODRUČJU ZAŠTITE OD POŽARA U FAZI IZRADE GLAVNIH PROJEKATA</a:t>
            </a:r>
            <a:r>
              <a:rPr lang="hr-HR" sz="2800" dirty="0">
                <a:cs typeface="Arial" charset="0"/>
              </a:rPr>
              <a:t>- TEMELJNI ZATJEVI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74826" y="1639753"/>
            <a:ext cx="8696325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r-HR" altLang="ja-JP" sz="1600" dirty="0"/>
              <a:t> </a:t>
            </a:r>
            <a:r>
              <a:rPr lang="hr-HR" altLang="ja-JP" dirty="0">
                <a:latin typeface="+mj-lt"/>
              </a:rPr>
              <a:t>ISHODIŠTE: </a:t>
            </a:r>
            <a:r>
              <a:rPr lang="hr-HR" altLang="ja-JP" dirty="0">
                <a:latin typeface="+mj-lt"/>
                <a:ea typeface="MS Mincho" pitchFamily="49" charset="-128"/>
              </a:rPr>
              <a:t>EU DIREKTIVA ZA GRAĐEVINSKE PROIZVODE 89/106/EEZ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774826" y="2431916"/>
            <a:ext cx="8696325" cy="360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r-HR" altLang="ja-JP" b="1" dirty="0">
                <a:latin typeface="+mj-lt"/>
                <a:ea typeface="MS Mincho" pitchFamily="49" charset="-128"/>
              </a:rPr>
              <a:t>TEMELJNI </a:t>
            </a:r>
            <a:r>
              <a:rPr lang="hr-HR" altLang="ja-JP" b="1" dirty="0">
                <a:latin typeface="+mj-lt"/>
              </a:rPr>
              <a:t>ZAHTJEVI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880100" y="2071554"/>
            <a:ext cx="355600" cy="303213"/>
          </a:xfrm>
          <a:prstGeom prst="downArrow">
            <a:avLst>
              <a:gd name="adj1" fmla="val 50000"/>
              <a:gd name="adj2" fmla="val 28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711451" y="3511416"/>
            <a:ext cx="1357313" cy="1143000"/>
          </a:xfrm>
          <a:prstGeom prst="rect">
            <a:avLst/>
          </a:prstGeom>
          <a:solidFill>
            <a:srgbClr val="FFCC00"/>
          </a:solidFill>
          <a:ln w="9525">
            <a:solidFill>
              <a:srgbClr val="7575D1"/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400" b="1" dirty="0">
                <a:solidFill>
                  <a:srgbClr val="FF0000"/>
                </a:solidFill>
                <a:latin typeface="+mj-lt"/>
              </a:rPr>
              <a:t>SIGURNOST U SLUČAJU POŽARA</a:t>
            </a:r>
            <a:endParaRPr lang="hr-HR" altLang="ja-JP" sz="1400" b="1" dirty="0">
              <a:solidFill>
                <a:srgbClr val="FF0000"/>
              </a:solidFill>
              <a:latin typeface="+mj-lt"/>
              <a:ea typeface="MS Mincho" pitchFamily="49" charset="-128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287713" y="30081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703388" y="3655879"/>
            <a:ext cx="900112" cy="792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x-none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MEHAN</a:t>
            </a:r>
            <a:r>
              <a:rPr lang="hr-HR" altLang="x-none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IČKA OTPORNOST I STABILNOST</a:t>
            </a:r>
            <a:endParaRPr lang="hr-HR" altLang="ja-JP" sz="1000" b="1" dirty="0">
              <a:latin typeface="Calibri Light" panose="020F0302020204030204" pitchFamily="34" charset="0"/>
              <a:ea typeface="MS Mincho" pitchFamily="49" charset="-128"/>
              <a:cs typeface="Calibri Light" panose="020F0302020204030204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135188" y="30081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32276" y="3582854"/>
            <a:ext cx="1000125" cy="936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altLang="x-none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HIGIJENA, ZDRAVLJE I OKOLIŠ</a:t>
            </a:r>
            <a:endParaRPr lang="hr-HR" altLang="ja-JP" sz="1000" b="1" dirty="0">
              <a:latin typeface="Calibri Light" panose="020F0302020204030204" pitchFamily="34" charset="0"/>
              <a:ea typeface="MS Mincho" pitchFamily="49" charset="-128"/>
              <a:cs typeface="Calibri Light" panose="020F0302020204030204" pitchFamily="34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4367213" y="30081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448300" y="3582853"/>
            <a:ext cx="1079500" cy="865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x-none" sz="1000" b="1" dirty="0">
                <a:latin typeface="+mj-lt"/>
              </a:rPr>
              <a:t>SIGURNOST</a:t>
            </a:r>
            <a:r>
              <a:rPr lang="hr-HR" altLang="x-none" sz="1000" b="1" dirty="0">
                <a:latin typeface="+mj-lt"/>
              </a:rPr>
              <a:t> I PRISTUPAČNOST TIJEKOM UPORABE</a:t>
            </a:r>
            <a:endParaRPr lang="hr-HR" altLang="ja-JP" sz="1000" b="1" dirty="0">
              <a:latin typeface="+mj-lt"/>
              <a:ea typeface="MS Mincho" pitchFamily="49" charset="-128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5591175" y="30081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6888163" y="30081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8020050" y="3609841"/>
            <a:ext cx="1119188" cy="882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r-HR" altLang="ja-JP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GOSPODARENJE ENERGIJOM I OČUVANJE TOPLINE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8328025" y="30081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640013" y="4808404"/>
            <a:ext cx="1357312" cy="1285875"/>
          </a:xfrm>
          <a:prstGeom prst="rect">
            <a:avLst/>
          </a:prstGeom>
          <a:solidFill>
            <a:srgbClr val="FFCC00"/>
          </a:solidFill>
          <a:ln w="9525">
            <a:solidFill>
              <a:srgbClr val="7575D1"/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r-HR" altLang="x-none" sz="1400" b="1" dirty="0">
                <a:latin typeface="+mn-lt"/>
              </a:rPr>
              <a:t>ZAKONSKA REGULATIVA IZ PODRUČJA ZAŠTITE OD POŽARA</a:t>
            </a:r>
            <a:endParaRPr lang="hr-HR" altLang="ja-JP" sz="1400" b="1" dirty="0">
              <a:latin typeface="+mn-lt"/>
              <a:ea typeface="MS Mincho" pitchFamily="49" charset="-128"/>
            </a:endParaRPr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3216275" y="45194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644154" y="4813764"/>
            <a:ext cx="905869" cy="8777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  <a:softEdge rad="127000"/>
          </a:effectLst>
        </p:spPr>
        <p:txBody>
          <a:bodyPr lIns="87782" tIns="43891" rIns="87782" bIns="43891"/>
          <a:lstStyle/>
          <a:p>
            <a:pPr algn="ctr">
              <a:defRPr/>
            </a:pPr>
            <a:endParaRPr lang="hr-HR" altLang="ja-JP" sz="1600" dirty="0">
              <a:ea typeface="MS Mincho" pitchFamily="49" charset="-128"/>
            </a:endParaRPr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919288" y="4448041"/>
            <a:ext cx="355600" cy="303212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4247628" y="4848933"/>
            <a:ext cx="1078135" cy="8763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  <a:softEdge rad="127000"/>
          </a:effectLst>
        </p:spPr>
        <p:txBody>
          <a:bodyPr lIns="87782" tIns="43891" rIns="87782" bIns="43891"/>
          <a:lstStyle/>
          <a:p>
            <a:pPr algn="ctr">
              <a:defRPr/>
            </a:pPr>
            <a:endParaRPr lang="hr-HR" altLang="ja-JP" sz="1600" dirty="0">
              <a:ea typeface="MS Mincho" pitchFamily="49" charset="-128"/>
            </a:endParaRPr>
          </a:p>
        </p:txBody>
      </p:sp>
      <p:sp>
        <p:nvSpPr>
          <p:cNvPr id="60" name="AutoShape 7"/>
          <p:cNvSpPr>
            <a:spLocks noChangeArrowheads="1"/>
          </p:cNvSpPr>
          <p:nvPr/>
        </p:nvSpPr>
        <p:spPr bwMode="auto">
          <a:xfrm>
            <a:off x="4583113" y="4592504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516492" y="4847469"/>
            <a:ext cx="1011309" cy="8777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  <a:softEdge rad="127000"/>
          </a:effectLst>
        </p:spPr>
        <p:txBody>
          <a:bodyPr lIns="87782" tIns="43891" rIns="87782" bIns="43891"/>
          <a:lstStyle/>
          <a:p>
            <a:pPr algn="ctr">
              <a:defRPr/>
            </a:pPr>
            <a:endParaRPr lang="hr-HR" altLang="ja-JP" sz="1600" dirty="0">
              <a:ea typeface="MS Mincho" pitchFamily="49" charset="-128"/>
            </a:endParaRPr>
          </a:p>
        </p:txBody>
      </p:sp>
      <p:sp>
        <p:nvSpPr>
          <p:cNvPr id="62" name="AutoShape 7"/>
          <p:cNvSpPr>
            <a:spLocks noChangeArrowheads="1"/>
          </p:cNvSpPr>
          <p:nvPr/>
        </p:nvSpPr>
        <p:spPr bwMode="auto">
          <a:xfrm>
            <a:off x="5873750" y="4551228"/>
            <a:ext cx="355600" cy="287338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776951" y="4847469"/>
            <a:ext cx="1009824" cy="8103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  <a:softEdge rad="127000"/>
          </a:effectLst>
        </p:spPr>
        <p:txBody>
          <a:bodyPr lIns="87782" tIns="43891" rIns="87782" bIns="43891"/>
          <a:lstStyle/>
          <a:p>
            <a:pPr algn="ctr">
              <a:defRPr/>
            </a:pPr>
            <a:endParaRPr lang="hr-HR" altLang="ja-JP" sz="1600" dirty="0">
              <a:ea typeface="MS Mincho" pitchFamily="49" charset="-128"/>
            </a:endParaRPr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auto">
          <a:xfrm>
            <a:off x="7104063" y="4592504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8028158" y="4862764"/>
            <a:ext cx="1141216" cy="8103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  <a:softEdge rad="127000"/>
          </a:effectLst>
        </p:spPr>
        <p:txBody>
          <a:bodyPr lIns="87782" tIns="43891" rIns="87782" bIns="43891"/>
          <a:lstStyle/>
          <a:p>
            <a:pPr algn="ctr">
              <a:defRPr/>
            </a:pPr>
            <a:endParaRPr lang="hr-HR" altLang="ja-JP" sz="1600" dirty="0">
              <a:ea typeface="MS Mincho" pitchFamily="49" charset="-128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8421688" y="455122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24" name="Rectangle 41"/>
          <p:cNvSpPr>
            <a:spLocks noChangeArrowheads="1"/>
          </p:cNvSpPr>
          <p:nvPr/>
        </p:nvSpPr>
        <p:spPr bwMode="auto">
          <a:xfrm>
            <a:off x="9409113" y="3871779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000"/>
              <a:t>ODRŽIVA UPORABA PRIRODNIH IZVORA</a:t>
            </a:r>
            <a:endParaRPr lang="en-GB" sz="100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308838" y="4862764"/>
            <a:ext cx="1141216" cy="8103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  <a:softEdge rad="127000"/>
          </a:effectLst>
        </p:spPr>
        <p:txBody>
          <a:bodyPr lIns="87782" tIns="43891" rIns="87782" bIns="43891"/>
          <a:lstStyle/>
          <a:p>
            <a:pPr algn="ctr">
              <a:defRPr/>
            </a:pPr>
            <a:endParaRPr lang="hr-HR" altLang="ja-JP" sz="1600" dirty="0">
              <a:ea typeface="MS Mincho" pitchFamily="49" charset="-128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9551988" y="3008179"/>
            <a:ext cx="355600" cy="303213"/>
          </a:xfrm>
          <a:prstGeom prst="downArrow">
            <a:avLst>
              <a:gd name="adj1" fmla="val 50000"/>
              <a:gd name="adj2" fmla="val 28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89726" y="3617778"/>
            <a:ext cx="1071563" cy="865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r-HR" altLang="x-none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ZAŠTITA OD BUKE</a:t>
            </a:r>
            <a:endParaRPr lang="hr-HR" altLang="ja-JP" sz="1000" b="1" dirty="0">
              <a:latin typeface="Calibri Light" panose="020F0302020204030204" pitchFamily="34" charset="0"/>
              <a:ea typeface="MS Mincho" pitchFamily="49" charset="-128"/>
              <a:cs typeface="Calibri Light" panose="020F03020202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26564" y="3663817"/>
            <a:ext cx="1106487" cy="828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000514">
                <a:alpha val="50000"/>
              </a:srgbClr>
            </a:outerShdw>
          </a:effectLst>
        </p:spPr>
        <p:txBody>
          <a:bodyPr lIns="87782" tIns="43891" rIns="87782" bIns="4389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r-HR" altLang="ja-JP" sz="1000" b="1" dirty="0">
                <a:latin typeface="+mj-lt"/>
              </a:rPr>
              <a:t>ODRŽIVA UPORABA PRIRODNIH IZVORA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701213" y="4521066"/>
            <a:ext cx="355600" cy="374650"/>
          </a:xfrm>
          <a:prstGeom prst="downArrow">
            <a:avLst>
              <a:gd name="adj1" fmla="val 50000"/>
              <a:gd name="adj2" fmla="val 303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55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35BEA-8598-4F8A-9C7F-A1E886BA77E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332656"/>
            <a:ext cx="9986318" cy="109249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hr-HR" sz="3200" dirty="0"/>
              <a:t> </a:t>
            </a:r>
            <a:r>
              <a:rPr lang="hr-HR" sz="2800" b="1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STANJE REGULATIVE KOJIM SE DAJU RJEŠENJA U PODRUČJU ZAŠTITE OD POŽARA U FAZI IZRADE GLAVNIH PROJEKATA-ZAKON O ZAŠTITI OD POŽARA</a:t>
            </a:r>
            <a:endParaRPr lang="en-GB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29" t="31168" r="19207" b="6873"/>
          <a:stretch/>
        </p:blipFill>
        <p:spPr>
          <a:xfrm>
            <a:off x="1515938" y="1486835"/>
            <a:ext cx="5594051" cy="3062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9870" y="1639330"/>
            <a:ext cx="3789406" cy="41857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1400" i="1" dirty="0">
                <a:solidFill>
                  <a:srgbClr val="FF6B21"/>
                </a:solidFill>
                <a:latin typeface="+mj-lt"/>
              </a:rPr>
              <a:t>Članak 25, stavak 1 ZOP-a: </a:t>
            </a:r>
            <a:r>
              <a:rPr lang="hr-HR" sz="1400" b="1" dirty="0">
                <a:latin typeface="+mj-lt"/>
              </a:rPr>
              <a:t>Prilikom projektiranja i građenja građevine </a:t>
            </a:r>
            <a:r>
              <a:rPr lang="hr-HR" sz="1400" dirty="0">
                <a:latin typeface="+mj-lt"/>
              </a:rPr>
              <a:t>mora se osigurati zaštita od požara, kao jedan od bitnih (temeljnih), zahtjeva za građevinu propisanih posebnim propisom kojim se uređuje područje prostornog uređenja i gradnje, tako da se u slučaju požara:</a:t>
            </a:r>
          </a:p>
          <a:p>
            <a:endParaRPr lang="hr-HR" sz="1400" dirty="0">
              <a:latin typeface="+mj-lt"/>
            </a:endParaRP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+mj-lt"/>
              </a:rPr>
              <a:t>očuva nosivost konstrukcije tijekom određenog vremena utvrđena posebnim propisom,</a:t>
            </a: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endParaRPr lang="hr-HR" sz="1400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+mj-lt"/>
              </a:rPr>
              <a:t>spriječi širenje vatre i dima unutar građevine,</a:t>
            </a: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endParaRPr lang="hr-HR" sz="1400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+mj-lt"/>
              </a:rPr>
              <a:t>spriječi širenje vatre na susjedne građevine,</a:t>
            </a: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endParaRPr lang="hr-HR" sz="1400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+mj-lt"/>
              </a:rPr>
              <a:t>omogući da osobe mogu neozlijeđene, napustiti građevinu, odnosno da se omogući njihovo spašavanje,</a:t>
            </a: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endParaRPr lang="hr-HR" sz="1400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Clr>
                <a:srgbClr val="FF6B21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+mj-lt"/>
              </a:rPr>
              <a:t>omogući zaštita spašavatelja.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0519" y="5026858"/>
            <a:ext cx="5186772" cy="95410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latin typeface="+mj-lt"/>
              </a:rPr>
              <a:t>NOVI PROPIS USKLAĐEN S EU REGULATIVOM: </a:t>
            </a:r>
            <a:r>
              <a:rPr lang="hr-HR" sz="1400" b="1" i="1" dirty="0">
                <a:latin typeface="+mj-lt"/>
              </a:rPr>
              <a:t>Pravilnik o otpornosti na požar i drugim zahtjevima koje građevine moraju zadovoljiti u slučaju požara</a:t>
            </a:r>
          </a:p>
          <a:p>
            <a:pPr algn="just"/>
            <a:r>
              <a:rPr lang="hr-HR" sz="1400" b="1" i="1" dirty="0">
                <a:latin typeface="+mj-lt"/>
              </a:rPr>
              <a:t>(NN 29/13, 87/15)</a:t>
            </a:r>
          </a:p>
        </p:txBody>
      </p:sp>
      <p:sp>
        <p:nvSpPr>
          <p:cNvPr id="8" name="Arrow: Down 7"/>
          <p:cNvSpPr/>
          <p:nvPr/>
        </p:nvSpPr>
        <p:spPr bwMode="auto">
          <a:xfrm>
            <a:off x="2073998" y="3964167"/>
            <a:ext cx="271604" cy="823866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b="1">
              <a:latin typeface="Arial" pitchFamily="34" charset="0"/>
            </a:endParaRPr>
          </a:p>
        </p:txBody>
      </p:sp>
      <p:sp>
        <p:nvSpPr>
          <p:cNvPr id="9" name="Arrow: Right 8"/>
          <p:cNvSpPr/>
          <p:nvPr/>
        </p:nvSpPr>
        <p:spPr bwMode="auto">
          <a:xfrm>
            <a:off x="6871268" y="1905062"/>
            <a:ext cx="238721" cy="21728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98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408635"/>
            <a:ext cx="10412627" cy="1549716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hr-HR" sz="2800" b="1" dirty="0">
                <a:ea typeface="+mn-ea"/>
                <a:cs typeface="Arial" panose="020B0604020202020204" pitchFamily="34" charset="0"/>
              </a:rPr>
              <a:t>STANJE REGULATIVE KOJOM SE DAJU RJEŠENJA U PODRUČJU ZAŠTITE OD POŽARA U FAZI IZRADE GLAVNIH PROJEKATA</a:t>
            </a:r>
            <a:br>
              <a:rPr lang="hr-HR" sz="2800" b="1" dirty="0">
                <a:ea typeface="+mn-ea"/>
                <a:cs typeface="Arial" panose="020B0604020202020204" pitchFamily="34" charset="0"/>
              </a:rPr>
            </a:br>
            <a:r>
              <a:rPr lang="hr-HR" sz="2800" b="1" dirty="0">
                <a:ea typeface="+mn-ea"/>
                <a:cs typeface="Arial" panose="020B0604020202020204" pitchFamily="34" charset="0"/>
              </a:rPr>
              <a:t>ZAKON O ZAŠTITI OD POŽARA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36605" y="2098395"/>
            <a:ext cx="10758617" cy="43908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Clr>
                <a:srgbClr val="3333CC"/>
              </a:buClr>
              <a:buSzPct val="60000"/>
              <a:buNone/>
            </a:pP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Zakon o zaštiti od požara</a:t>
            </a:r>
          </a:p>
          <a:p>
            <a:pPr lvl="0" algn="ctr">
              <a:buClr>
                <a:srgbClr val="3333CC"/>
              </a:buClr>
              <a:buSzPct val="60000"/>
              <a:buNone/>
            </a:pPr>
            <a:r>
              <a:rPr lang="hr-HR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Članak 28.</a:t>
            </a:r>
          </a:p>
          <a:p>
            <a:pPr lvl="0" algn="just">
              <a:buClr>
                <a:srgbClr val="3333CC"/>
              </a:buClr>
              <a:buSzPct val="60000"/>
              <a:buNone/>
            </a:pPr>
            <a:r>
              <a:rPr lang="hr-HR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(1) </a:t>
            </a:r>
            <a:r>
              <a:rPr lang="hr-HR" sz="2400" b="1" u="sng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Podaci za projektiranje mjera zaštite od </a:t>
            </a:r>
            <a:r>
              <a:rPr lang="hr-HR" sz="2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požara u glavnom projektu</a:t>
            </a:r>
            <a:r>
              <a:rPr lang="hr-HR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koji je sastavni dio potvrde glavnog projekta, građevinske dozvole, odnosno rješenja za građenje prema propisima kojima se uređuje područje građenja, </a:t>
            </a:r>
            <a:r>
              <a:rPr lang="hr-HR" sz="2400" b="1" u="sng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dobivaju se iz elaborata zaštite od požara koji je poslužio kao podloga za njegovu izradu.</a:t>
            </a:r>
          </a:p>
          <a:p>
            <a:pPr lvl="0" algn="just"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hr-HR" sz="2400" b="1" u="sng" kern="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lvl="0" algn="just">
              <a:buClr>
                <a:srgbClr val="3333CC"/>
              </a:buClr>
              <a:buSzPct val="60000"/>
              <a:buNone/>
            </a:pPr>
            <a:r>
              <a:rPr lang="hr-HR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(2) </a:t>
            </a:r>
            <a:r>
              <a:rPr lang="hr-HR" sz="2400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Elaborat zaštite od požara izrađuje se </a:t>
            </a:r>
            <a:r>
              <a:rPr lang="hr-HR" sz="2400" b="1" u="sng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samo za građevine skupine 2.</a:t>
            </a:r>
          </a:p>
          <a:p>
            <a:pPr lvl="0" algn="just">
              <a:buClr>
                <a:srgbClr val="3333CC"/>
              </a:buClr>
              <a:buSzPct val="60000"/>
              <a:buNone/>
            </a:pPr>
            <a:endParaRPr lang="hr-HR" sz="2400" b="1" u="sng" kern="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komentar:  Skupina građevina određuju se prema Pravilniku o razvrstavanju građevina u skupine po zahtjevnosti mjera zaštite od požara Narodne novine, br. 56/12 i 61/12,  i ne treba ih miješati sa skupinama prema Zakonu o gradnji</a:t>
            </a:r>
          </a:p>
          <a:p>
            <a:pPr lvl="0" algn="just">
              <a:buClr>
                <a:srgbClr val="3333CC"/>
              </a:buClr>
              <a:buSzPct val="60000"/>
              <a:buNone/>
            </a:pPr>
            <a:endParaRPr lang="hr-HR" sz="2400" b="1" u="sng" kern="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218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Obveze djelatnika zaduženog za zaštitu od požara u održavanju projektiranog sustava za zaštitu od požara</a:t>
            </a:r>
          </a:p>
          <a:p>
            <a:r>
              <a:rPr lang="hr-HR" dirty="0"/>
              <a:t>Mjere zaštite od požara u fazi održavanja građevina</a:t>
            </a:r>
          </a:p>
          <a:p>
            <a:r>
              <a:rPr lang="hr-HR" dirty="0"/>
              <a:t>Prekršajne i kaznene sankcije zbog neodržavanja</a:t>
            </a:r>
          </a:p>
          <a:p>
            <a:r>
              <a:rPr lang="hr-HR" dirty="0"/>
              <a:t>Arhitektonsko građevinske mjere ZOP-a</a:t>
            </a:r>
          </a:p>
          <a:p>
            <a:r>
              <a:rPr lang="hr-HR" dirty="0"/>
              <a:t>Prikaz Pravilnika o otpornosti napožar i drugim zahtjevim koje građevine moraju zadovoljiti u slučaju požara </a:t>
            </a:r>
          </a:p>
        </p:txBody>
      </p:sp>
    </p:spTree>
    <p:extLst>
      <p:ext uri="{BB962C8B-B14F-4D97-AF65-F5344CB8AC3E}">
        <p14:creationId xmlns:p14="http://schemas.microsoft.com/office/powerpoint/2010/main" val="148635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40B6AC-DF44-401F-AEB7-E553C40D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MJERA ZAŠTITE OD POŽARA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00654D-D5F4-4842-820B-36B41B09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PREMA NOVOM ZAKONU O GRADNJI POTREBNO JE U OKVIRU GLAVNOG PROJEKTA IZRADITI I NOVI DOKUMENT KOJI SE NAZIVA </a:t>
            </a:r>
            <a:r>
              <a:rPr lang="hr-HR" u="sng" dirty="0"/>
              <a:t>PRIKAZ MJERA ZAŠTITE OD POŽARA 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b="1" i="0" dirty="0" err="1">
                <a:solidFill>
                  <a:srgbClr val="FF0000"/>
                </a:solidFill>
                <a:effectLst/>
                <a:latin typeface="Calibri-Bold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hr-HR" sz="1800" b="1" i="0" dirty="0">
                <a:solidFill>
                  <a:srgbClr val="FF0000"/>
                </a:solidFill>
                <a:effectLst/>
                <a:latin typeface="Calibri-Bold"/>
                <a:ea typeface="Calibri" panose="020F0502020204030204" pitchFamily="34" charset="0"/>
                <a:cs typeface="Times New Roman" panose="02020603050405020304" pitchFamily="18" charset="0"/>
              </a:rPr>
              <a:t> 70.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-Bold"/>
              <a:buAutoNum type="arabicParenBoth"/>
            </a:pPr>
            <a:r>
              <a:rPr lang="hr-HR" sz="18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Prva mapa glavnog projekta sadrži</a:t>
            </a:r>
            <a:r>
              <a:rPr lang="hr-HR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hr-H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1). ..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2). …</a:t>
            </a:r>
            <a:br>
              <a:rPr lang="hr-H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r-H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prikaz svih primijenjenih mjera zaštite od požara u svim dijelovima glavnog projekta </a:t>
            </a:r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b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građevinu razvrstanu u </a:t>
            </a:r>
            <a:r>
              <a:rPr lang="hr-H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1., 2.a ili 2.b skupinu građevina</a:t>
            </a:r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koju se prema posebnom propisu</a:t>
            </a:r>
            <a:b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utvrđuju posebni uvjeti zaštite od požara, a koji prikaz potpisuje glavni projektant</a:t>
            </a:r>
            <a:br>
              <a:rPr lang="hr-H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4)…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394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OSNOVNA NAČELA PROJEKTIRANJA OBJEKATA U POGLEDU ZAŠTITE OD POŽARA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74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Blip>
                <a:blip r:embed="rId2"/>
              </a:buBlip>
              <a:defRPr/>
            </a:pPr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PRAVILAN ODABIR GRAĐEVINSKOG </a:t>
            </a: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MATERIJALA</a:t>
            </a:r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U POGLEDU NJIHOVIH POŽARNIH ZNAČAJKI (GORIVOST, BRZINA ŠIRENJA PLAMENA, DIMLJIVOST TOKSIČNOST I DR.) ... REACTION TO FIRE.</a:t>
            </a:r>
          </a:p>
          <a:p>
            <a:pPr algn="just">
              <a:buSzPct val="90000"/>
              <a:defRPr/>
            </a:pPr>
            <a:endParaRPr lang="hr-HR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buSzPct val="90000"/>
              <a:buFontTx/>
              <a:buBlip>
                <a:blip r:embed="rId2"/>
              </a:buBlip>
              <a:defRPr/>
            </a:pP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PRAVILAN ODABIR GRAĐEVINSKIH </a:t>
            </a: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ELEMENATA I KONSTRUKCIJA</a:t>
            </a:r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(FIRE RESISTANCE) U POGLEDU OTPORNOSTI NA POŽAR</a:t>
            </a: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just">
              <a:buSzPct val="90000"/>
              <a:buFontTx/>
              <a:buBlip>
                <a:blip r:embed="rId2"/>
              </a:buBlip>
              <a:defRPr/>
            </a:pPr>
            <a:endParaRPr lang="hr-H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buSzPct val="90000"/>
              <a:buFontTx/>
              <a:buBlip>
                <a:blip r:embed="rId2"/>
              </a:buBlip>
              <a:defRPr/>
            </a:pP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PRAVILNO </a:t>
            </a: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PROJEKTIRANJE </a:t>
            </a:r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GRAĐEVINE – POŽARNI SEKTORI, IZLAZNI PUTEVI, VATROGASNI PRISTUPI</a:t>
            </a: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DR.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793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GRAĐEVINSKIH MATERIJALA U POGLEDU  REAKCIJE NA POŽAR- GORIVOSTI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sr-Latn-RS" sz="4000" dirty="0">
                <a:solidFill>
                  <a:srgbClr val="000099"/>
                </a:solidFill>
              </a:rPr>
              <a:t>7</a:t>
            </a:r>
            <a:r>
              <a:rPr lang="en-US" altLang="sr-Latn-RS" dirty="0">
                <a:solidFill>
                  <a:srgbClr val="000099"/>
                </a:solidFill>
              </a:rPr>
              <a:t> </a:t>
            </a:r>
            <a:r>
              <a:rPr lang="hr-HR" altLang="sr-Latn-RS" dirty="0">
                <a:solidFill>
                  <a:srgbClr val="000099"/>
                </a:solidFill>
              </a:rPr>
              <a:t>požarnih klasa</a:t>
            </a:r>
            <a:r>
              <a:rPr lang="en-US" altLang="sr-Latn-RS" dirty="0">
                <a:solidFill>
                  <a:srgbClr val="000099"/>
                </a:solidFill>
              </a:rPr>
              <a:t>: </a:t>
            </a:r>
            <a:r>
              <a:rPr lang="en-US" altLang="sr-Latn-RS" dirty="0">
                <a:solidFill>
                  <a:srgbClr val="CC0000"/>
                </a:solidFill>
              </a:rPr>
              <a:t>A1, A2, B, C, D, E, F</a:t>
            </a:r>
            <a:endParaRPr lang="en-US" altLang="sr-Latn-R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altLang="sr-Latn-R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altLang="sr-Latn-R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sr-Latn-RS" sz="4000" dirty="0">
                <a:solidFill>
                  <a:srgbClr val="000099"/>
                </a:solidFill>
              </a:rPr>
              <a:t>3</a:t>
            </a:r>
            <a:r>
              <a:rPr lang="en-US" altLang="sr-Latn-RS" dirty="0">
                <a:solidFill>
                  <a:srgbClr val="000099"/>
                </a:solidFill>
              </a:rPr>
              <a:t> </a:t>
            </a:r>
            <a:r>
              <a:rPr lang="hr-HR" altLang="sr-Latn-RS" dirty="0">
                <a:solidFill>
                  <a:srgbClr val="000099"/>
                </a:solidFill>
              </a:rPr>
              <a:t>dimne klase</a:t>
            </a:r>
            <a:r>
              <a:rPr lang="en-US" altLang="sr-Latn-RS" dirty="0">
                <a:solidFill>
                  <a:srgbClr val="000099"/>
                </a:solidFill>
              </a:rPr>
              <a:t>: </a:t>
            </a:r>
            <a:r>
              <a:rPr lang="en-US" altLang="sr-Latn-RS" dirty="0">
                <a:solidFill>
                  <a:srgbClr val="CC0000"/>
                </a:solidFill>
              </a:rPr>
              <a:t>s1, s2, s3</a:t>
            </a:r>
          </a:p>
          <a:p>
            <a:pPr>
              <a:spcBef>
                <a:spcPct val="50000"/>
              </a:spcBef>
            </a:pPr>
            <a:endParaRPr lang="en-US" altLang="sr-Latn-R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altLang="sr-Latn-R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sr-Latn-RS" sz="4000" dirty="0">
                <a:solidFill>
                  <a:srgbClr val="000099"/>
                </a:solidFill>
              </a:rPr>
              <a:t>3</a:t>
            </a:r>
            <a:r>
              <a:rPr lang="en-US" altLang="sr-Latn-RS" dirty="0">
                <a:solidFill>
                  <a:srgbClr val="000099"/>
                </a:solidFill>
              </a:rPr>
              <a:t> </a:t>
            </a:r>
            <a:r>
              <a:rPr lang="hr-HR" altLang="sr-Latn-RS" dirty="0">
                <a:solidFill>
                  <a:srgbClr val="000099"/>
                </a:solidFill>
              </a:rPr>
              <a:t>kapljivo </a:t>
            </a:r>
            <a:r>
              <a:rPr lang="en-US" altLang="sr-Latn-RS" dirty="0">
                <a:solidFill>
                  <a:srgbClr val="000099"/>
                </a:solidFill>
              </a:rPr>
              <a:t>/</a:t>
            </a:r>
            <a:r>
              <a:rPr lang="hr-HR" altLang="sr-Latn-RS" dirty="0">
                <a:solidFill>
                  <a:srgbClr val="000099"/>
                </a:solidFill>
              </a:rPr>
              <a:t> otpadajuće</a:t>
            </a:r>
            <a:r>
              <a:rPr lang="en-US" altLang="sr-Latn-RS" dirty="0">
                <a:solidFill>
                  <a:srgbClr val="000099"/>
                </a:solidFill>
              </a:rPr>
              <a:t> </a:t>
            </a:r>
            <a:r>
              <a:rPr lang="hr-HR" altLang="sr-Latn-RS" dirty="0">
                <a:solidFill>
                  <a:srgbClr val="000099"/>
                </a:solidFill>
              </a:rPr>
              <a:t>klase</a:t>
            </a:r>
            <a:r>
              <a:rPr lang="en-US" altLang="sr-Latn-RS" dirty="0">
                <a:solidFill>
                  <a:srgbClr val="000099"/>
                </a:solidFill>
              </a:rPr>
              <a:t>: </a:t>
            </a:r>
            <a:r>
              <a:rPr lang="en-US" altLang="sr-Latn-RS" dirty="0">
                <a:solidFill>
                  <a:srgbClr val="CC0000"/>
                </a:solidFill>
              </a:rPr>
              <a:t>d0, d1, d2</a:t>
            </a:r>
            <a:endParaRPr lang="en-US" altLang="sr-Latn-RS" b="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328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KLASIFIKACIJA MATREIJALA PREMA REAKCIJI N APOŽAR PREM ANORMI HRN EN 13501</a:t>
            </a:r>
          </a:p>
        </p:txBody>
      </p:sp>
      <p:graphicFrame>
        <p:nvGraphicFramePr>
          <p:cNvPr id="4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900964"/>
              </p:ext>
            </p:extLst>
          </p:nvPr>
        </p:nvGraphicFramePr>
        <p:xfrm>
          <a:off x="5802675" y="1776198"/>
          <a:ext cx="2250692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2572109" imgH="4971429" progId="PBrush">
                  <p:embed/>
                </p:oleObj>
              </mc:Choice>
              <mc:Fallback>
                <p:oleObj name="Obraz - mapa bitowa" r:id="rId2" imgW="2572109" imgH="49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675" y="1776198"/>
                        <a:ext cx="2250692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416908" y="2414881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dirty="0">
                <a:solidFill>
                  <a:srgbClr val="000099"/>
                </a:solidFill>
              </a:rPr>
              <a:t>Kombinacija sva 3</a:t>
            </a:r>
          </a:p>
          <a:p>
            <a:r>
              <a:rPr lang="hr-HR" altLang="sr-Latn-RS" dirty="0">
                <a:solidFill>
                  <a:srgbClr val="000099"/>
                </a:solidFill>
              </a:rPr>
              <a:t>parametra</a:t>
            </a:r>
            <a:r>
              <a:rPr lang="en-US" altLang="sr-Latn-RS" dirty="0">
                <a:solidFill>
                  <a:srgbClr val="000099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sr-Latn-RS" dirty="0">
                <a:solidFill>
                  <a:srgbClr val="000099"/>
                </a:solidFill>
              </a:rPr>
              <a:t>&gt; </a:t>
            </a:r>
            <a:r>
              <a:rPr lang="hr-HR" altLang="sr-Latn-RS" dirty="0">
                <a:solidFill>
                  <a:srgbClr val="000099"/>
                </a:solidFill>
              </a:rPr>
              <a:t>reakcija na požar</a:t>
            </a:r>
            <a:endParaRPr lang="en-US" altLang="sr-Latn-R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sr-Latn-RS" dirty="0">
                <a:solidFill>
                  <a:srgbClr val="000099"/>
                </a:solidFill>
              </a:rPr>
              <a:t>&gt; </a:t>
            </a:r>
            <a:r>
              <a:rPr lang="hr-HR" altLang="sr-Latn-RS" dirty="0">
                <a:solidFill>
                  <a:srgbClr val="000099"/>
                </a:solidFill>
              </a:rPr>
              <a:t>dim</a:t>
            </a:r>
            <a:endParaRPr lang="en-US" altLang="sr-Latn-R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sr-Latn-RS" dirty="0">
                <a:solidFill>
                  <a:srgbClr val="000099"/>
                </a:solidFill>
              </a:rPr>
              <a:t>&gt; </a:t>
            </a:r>
            <a:r>
              <a:rPr lang="hr-HR" altLang="sr-Latn-RS" dirty="0">
                <a:solidFill>
                  <a:srgbClr val="000099"/>
                </a:solidFill>
              </a:rPr>
              <a:t>kapanje</a:t>
            </a:r>
            <a:r>
              <a:rPr lang="en-US" altLang="sr-Latn-RS" dirty="0">
                <a:solidFill>
                  <a:srgbClr val="000099"/>
                </a:solidFill>
              </a:rPr>
              <a:t> / </a:t>
            </a:r>
            <a:r>
              <a:rPr lang="hr-HR" altLang="sr-Latn-RS" dirty="0">
                <a:solidFill>
                  <a:srgbClr val="000099"/>
                </a:solidFill>
              </a:rPr>
              <a:t>otpadanje</a:t>
            </a:r>
            <a:endParaRPr lang="en-US" altLang="sr-Latn-RS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hr-HR" altLang="sr-Latn-RS" b="0" u="sng" dirty="0">
                <a:solidFill>
                  <a:schemeClr val="hlink"/>
                </a:solidFill>
              </a:rPr>
              <a:t>UKUPNO 40 klasa</a:t>
            </a:r>
            <a:endParaRPr lang="en-US" altLang="sr-Latn-RS" b="0" u="sng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7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4907"/>
          </a:xfrm>
        </p:spPr>
        <p:txBody>
          <a:bodyPr>
            <a:normAutofit fontScale="90000"/>
          </a:bodyPr>
          <a:lstStyle/>
          <a:p>
            <a:r>
              <a:rPr lang="hr-HR" dirty="0"/>
              <a:t>OBVEZE IZ PROPISA U POGLEDU RAZREDA GORIVOSTI MATERIJALA</a:t>
            </a:r>
            <a:br>
              <a:rPr lang="hr-HR" dirty="0"/>
            </a:br>
            <a:r>
              <a:rPr lang="hr-H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R  A V  I  L  N  I  K   O  OTPORNOSTI NA POŽAR I DRUGIM ZAHTJEVIMA KOJE GRAĐEVINE MORAJU ZADOVOLJITI U SLUČAJU POŽARA </a:t>
            </a:r>
            <a:r>
              <a:rPr lang="hr-HR" sz="1300" dirty="0"/>
              <a:t> (NN 29/13 i 87/15)</a:t>
            </a:r>
            <a:br>
              <a:rPr lang="en-US" sz="1300" dirty="0"/>
            </a:br>
            <a:endParaRPr lang="hr-HR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hangingPunct="0">
              <a:buNone/>
            </a:pPr>
            <a:r>
              <a:rPr lang="hr-HR" dirty="0"/>
              <a:t>Članak 6.</a:t>
            </a:r>
            <a:endParaRPr lang="en-US" dirty="0"/>
          </a:p>
          <a:p>
            <a:pPr marL="0" indent="0" algn="just" hangingPunct="0">
              <a:buNone/>
            </a:pPr>
            <a:r>
              <a:rPr lang="hr-HR" dirty="0"/>
              <a:t> </a:t>
            </a:r>
            <a:endParaRPr lang="en-US" dirty="0"/>
          </a:p>
          <a:p>
            <a:pPr marL="0" indent="0" algn="just" hangingPunct="0">
              <a:buNone/>
            </a:pPr>
            <a:r>
              <a:rPr lang="hr-HR" dirty="0"/>
              <a:t>(1) Građevni proizvod koji se ugrađuje u građevinu treba zadovoljiti zahtjeve u pogledu reakcije na požar prema Prilogu 2, Tablicama 4., 5., 6., 7., 8., 9., 10., 11. i 12. ovog Pravilnika, sukladno hrvatskoj normi HRN  EN 13501-1 i HRN  EN 13501-5.</a:t>
            </a:r>
            <a:endParaRPr lang="en-US" dirty="0"/>
          </a:p>
          <a:p>
            <a:pPr marL="0" indent="0" algn="just" hangingPunct="0">
              <a:buNone/>
            </a:pPr>
            <a:r>
              <a:rPr lang="hr-HR" dirty="0"/>
              <a:t> </a:t>
            </a:r>
            <a:endParaRPr lang="en-US" dirty="0"/>
          </a:p>
          <a:p>
            <a:pPr marL="0" indent="0" algn="just" hangingPunct="0">
              <a:buNone/>
            </a:pPr>
            <a:r>
              <a:rPr lang="hr-HR" dirty="0"/>
              <a:t>(2) Reakcija na požar građevnog proizvoda, određena prema stavku 1. ovog članka </a:t>
            </a:r>
            <a:r>
              <a:rPr lang="hr-HR" u="sng" dirty="0"/>
              <a:t>može se u unutarnjem prostoru građevine smanjiti za jedan stupanj</a:t>
            </a:r>
            <a:r>
              <a:rPr lang="hr-HR" dirty="0"/>
              <a:t> u slučaju kada će u građevini biti ugrađen </a:t>
            </a:r>
            <a:r>
              <a:rPr lang="hr-HR" u="sng" dirty="0"/>
              <a:t>sustav za automatsko gašenje požara</a:t>
            </a:r>
            <a:r>
              <a:rPr lang="hr-HR" dirty="0"/>
              <a:t>.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512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prstClr val="black"/>
                </a:solidFill>
              </a:rPr>
              <a:t>PRIMJER- REAKCIJA NA POŽAR GRAĐEVNIH PROIZVODA </a:t>
            </a:r>
            <a:br>
              <a:rPr lang="hr-HR" sz="2000" b="1" dirty="0">
                <a:solidFill>
                  <a:prstClr val="black"/>
                </a:solidFill>
              </a:rPr>
            </a:br>
            <a:r>
              <a:rPr lang="hr-HR" sz="1800" b="1" dirty="0">
                <a:latin typeface="Arial" pitchFamily="34" charset="0"/>
                <a:ea typeface="Times New Roman" pitchFamily="18" charset="0"/>
              </a:rPr>
              <a:t>TABLICA  6. Građevni proizvodi za podove i stropove 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0352" y="2051692"/>
          <a:ext cx="8251299" cy="3645838"/>
        </p:xfrm>
        <a:graphic>
          <a:graphicData uri="http://schemas.openxmlformats.org/drawingml/2006/table">
            <a:tbl>
              <a:tblPr/>
              <a:tblGrid>
                <a:gridCol w="112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8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0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2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23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60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740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239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50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179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294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53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6051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133806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Građevni dijelovi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Zgrada podskupine (ZPS)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ZPS1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ZPS2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ZPS3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ZPS4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ZPS5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Visoke zgrade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Podne obloge na evakuacijskim putovima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-hodnici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</a:t>
                      </a:r>
                      <a:r>
                        <a:rPr lang="hr-HR" sz="800" baseline="-25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5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-stubište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</a:t>
                      </a:r>
                      <a:r>
                        <a:rPr lang="hr-HR" sz="800" baseline="-25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</a:rPr>
                        <a:t>Podne obloge u  neizgrađenim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</a:rPr>
                        <a:t>dijelovima potkrovlja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Podne konstrukcije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Klasificirani sustav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169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               ili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Izvedba sa slijedećim klasificiranim komponentama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Nosivi dio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Izolacijski sloj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Konstrukcije ispod neobrađene stropne ploče uključujući i pričvršćenja izuzev stropne obloge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Klasificirani sustav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169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               ili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Izvedba sa slijedećim klasificiranim komponentama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Podkonstrukcija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Izolacijski sloj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61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Obloga ili spušteni strop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Stropne obloge na evakuacijskim putovima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-hodnici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NIJE PRIMIJENJIVO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C-s1,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C-s1, 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B-s1,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-stubište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NIJE PRIMIJENJIVO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C-s1,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4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9983788" y="6453189"/>
            <a:ext cx="487362" cy="319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4A9A4B5-7242-4FF8-AC39-79DB91BE1385}" type="slidenum">
              <a:rPr lang="hr-HR" altLang="sr-Latn-RS" sz="1200" b="0">
                <a:latin typeface="Calibri" panose="020F0502020204030204" pitchFamily="34" charset="0"/>
              </a:rPr>
              <a:pPr algn="r" eaLnBrk="1" hangingPunct="1"/>
              <a:t>26</a:t>
            </a:fld>
            <a:endParaRPr lang="hr-HR" altLang="sr-Latn-RS" sz="1200" b="0">
              <a:latin typeface="Calibri" panose="020F050202020403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r>
              <a:rPr lang="hr-HR" altLang="sr-Latn-RS" sz="4000" dirty="0"/>
              <a:t>POJAM</a:t>
            </a:r>
            <a:r>
              <a:rPr lang="hr-HR" altLang="sr-Latn-RS" dirty="0"/>
              <a:t> OTPORNOSTI NA POŽAR KONSTRUKCIJA</a:t>
            </a:r>
            <a:br>
              <a:rPr lang="hr-HR" altLang="sr-Latn-RS" dirty="0"/>
            </a:br>
            <a:r>
              <a:rPr lang="hr-HR" altLang="sr-Latn-RS" sz="2400" dirty="0"/>
              <a:t>PRIMJER ISPITIVANJE OTPORNOSTI NA POŽAR STROPOVA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919288" y="5734050"/>
            <a:ext cx="842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sr-Latn-RS" sz="1400"/>
              <a:t>PRESJEK HORIZONTALNE PEĆI ZA ISPITIVANJE OTPORNOSTI NA POŽAR</a:t>
            </a:r>
            <a:r>
              <a:rPr lang="hr-HR" altLang="sr-Latn-RS" sz="1400"/>
              <a:t> </a:t>
            </a:r>
            <a:r>
              <a:rPr lang="es-ES" altLang="sr-Latn-RS" sz="1400"/>
              <a:t> STROPOVA</a:t>
            </a:r>
          </a:p>
        </p:txBody>
      </p:sp>
      <p:pic>
        <p:nvPicPr>
          <p:cNvPr id="7173" name="Picture 4" descr="SLIKA 02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557339"/>
            <a:ext cx="6048375" cy="3614737"/>
          </a:xfr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792538" y="2708276"/>
            <a:ext cx="3960812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 b="0"/>
          </a:p>
        </p:txBody>
      </p:sp>
    </p:spTree>
    <p:extLst>
      <p:ext uri="{BB962C8B-B14F-4D97-AF65-F5344CB8AC3E}">
        <p14:creationId xmlns:p14="http://schemas.microsoft.com/office/powerpoint/2010/main" val="1440202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 txBox="1">
            <a:spLocks noGrp="1"/>
          </p:cNvSpPr>
          <p:nvPr/>
        </p:nvSpPr>
        <p:spPr bwMode="auto">
          <a:xfrm>
            <a:off x="9983788" y="6453189"/>
            <a:ext cx="4873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5B1CD10-2FD7-4157-80EE-A29951B3134B}" type="slidenum">
              <a:rPr lang="hr-HR" altLang="sr-Latn-RS" sz="1200" b="0"/>
              <a:pPr algn="r" eaLnBrk="1" hangingPunct="1"/>
              <a:t>27</a:t>
            </a:fld>
            <a:endParaRPr lang="hr-HR" altLang="sr-Latn-RS" sz="1200" b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849" y="187324"/>
            <a:ext cx="8476865" cy="912815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hr-HR" altLang="sr-Latn-RS" dirty="0"/>
              <a:t> POJAM OTPORNOST NA POŽAR</a:t>
            </a:r>
            <a:br>
              <a:rPr lang="hr-HR" altLang="sr-Latn-RS" sz="2400" b="1" dirty="0"/>
            </a:br>
            <a:r>
              <a:rPr lang="hr-HR" altLang="sr-Latn-RS" sz="2400" dirty="0"/>
              <a:t>STANDARDNA KRIVULJA POŽARA PREMA NORMI ISO 834</a:t>
            </a: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1992313" y="1196975"/>
            <a:ext cx="810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Krivulja po kojoj se povećava temperatura u ispitnoj peći:</a:t>
            </a: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7" name="Picture 24" descr="krivulja požar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523"/>
          <a:stretch>
            <a:fillRect/>
          </a:stretch>
        </p:blipFill>
        <p:spPr>
          <a:xfrm>
            <a:off x="1919289" y="1628775"/>
            <a:ext cx="5113337" cy="4313238"/>
          </a:xfrm>
        </p:spPr>
      </p:pic>
      <p:sp>
        <p:nvSpPr>
          <p:cNvPr id="199706" name="Text Box 26"/>
          <p:cNvSpPr txBox="1">
            <a:spLocks noChangeArrowheads="1"/>
          </p:cNvSpPr>
          <p:nvPr/>
        </p:nvSpPr>
        <p:spPr bwMode="auto">
          <a:xfrm>
            <a:off x="7032625" y="2133600"/>
            <a:ext cx="2911374" cy="400110"/>
          </a:xfrm>
          <a:prstGeom prst="rect">
            <a:avLst/>
          </a:prstGeom>
          <a:solidFill>
            <a:srgbClr val="F1B56D">
              <a:alpha val="30000"/>
            </a:srgbClr>
          </a:solidFill>
          <a:ln w="22225">
            <a:solidFill>
              <a:srgbClr val="F1B56D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T = 345 log</a:t>
            </a:r>
            <a:r>
              <a:rPr lang="hr-HR" sz="20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hr-HR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( 8t + 1 ) + 20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9707" name="Text Box 27"/>
          <p:cNvSpPr txBox="1">
            <a:spLocks noChangeArrowheads="1"/>
          </p:cNvSpPr>
          <p:nvPr/>
        </p:nvSpPr>
        <p:spPr bwMode="auto">
          <a:xfrm>
            <a:off x="7248525" y="3068638"/>
            <a:ext cx="3024188" cy="19431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hr-H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= temperatura plinova u peći</a:t>
            </a:r>
          </a:p>
          <a:p>
            <a:pPr>
              <a:defRPr/>
            </a:pPr>
            <a:endParaRPr lang="hr-H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r-H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hr-H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= trajanje termičkog djelovanja za vrijeme pokusa u minutama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86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9983788" y="6453189"/>
            <a:ext cx="4873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6E3C605-D521-4AC8-8B8D-AC92E126CB5C}" type="slidenum">
              <a:rPr lang="hr-HR" altLang="sr-Latn-RS" sz="1200" b="0"/>
              <a:pPr algn="r" eaLnBrk="1" hangingPunct="1"/>
              <a:t>28</a:t>
            </a:fld>
            <a:endParaRPr lang="hr-HR" altLang="sr-Latn-RS" sz="1200" b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8757" y="188914"/>
            <a:ext cx="8296618" cy="887411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hr-HR" altLang="sr-Latn-RS" sz="2000" b="1" dirty="0"/>
              <a:t> </a:t>
            </a:r>
            <a:r>
              <a:rPr lang="hr-HR" altLang="sr-Latn-RS" sz="4000" dirty="0"/>
              <a:t>POJAM OTPORNOST NA POŽAR</a:t>
            </a:r>
            <a:br>
              <a:rPr lang="hr-HR" altLang="sr-Latn-RS" sz="2000" dirty="0"/>
            </a:br>
            <a:r>
              <a:rPr lang="hr-HR" altLang="sr-Latn-RS" sz="2000" dirty="0"/>
              <a:t>KRITERIJ NOSIVOSTI  </a:t>
            </a:r>
            <a:r>
              <a:rPr lang="hr-HR" altLang="sr-Latn-RS" sz="2000" b="1" dirty="0">
                <a:solidFill>
                  <a:schemeClr val="hlink"/>
                </a:solidFill>
              </a:rPr>
              <a:t>“</a:t>
            </a:r>
            <a:r>
              <a:rPr lang="hr-HR" altLang="sr-Latn-RS" sz="2000" b="1" i="1" dirty="0">
                <a:solidFill>
                  <a:schemeClr val="hlink"/>
                </a:solidFill>
              </a:rPr>
              <a:t>R“ </a:t>
            </a:r>
            <a:r>
              <a:rPr lang="hr-HR" altLang="sr-Latn-RS" sz="2000" dirty="0"/>
              <a:t>NORMA HRN EN 1365-2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223000" y="3309938"/>
            <a:ext cx="935038" cy="69850"/>
          </a:xfrm>
          <a:prstGeom prst="rect">
            <a:avLst/>
          </a:prstGeom>
          <a:pattFill prst="wdUpDiag">
            <a:fgClr>
              <a:srgbClr val="CC00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10800000">
            <a:off x="5070476" y="2444750"/>
            <a:ext cx="1463675" cy="935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6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162" y="12064"/>
                </a:moveTo>
                <a:cubicBezTo>
                  <a:pt x="3092" y="11646"/>
                  <a:pt x="3058" y="11223"/>
                  <a:pt x="3058" y="10800"/>
                </a:cubicBezTo>
                <a:cubicBezTo>
                  <a:pt x="3058" y="6524"/>
                  <a:pt x="6524" y="3058"/>
                  <a:pt x="10800" y="3058"/>
                </a:cubicBezTo>
                <a:cubicBezTo>
                  <a:pt x="15075" y="3058"/>
                  <a:pt x="18542" y="6524"/>
                  <a:pt x="18542" y="10800"/>
                </a:cubicBezTo>
                <a:cubicBezTo>
                  <a:pt x="18542" y="11223"/>
                  <a:pt x="18507" y="11646"/>
                  <a:pt x="18437" y="12064"/>
                </a:cubicBezTo>
                <a:lnTo>
                  <a:pt x="21454" y="12564"/>
                </a:lnTo>
                <a:cubicBezTo>
                  <a:pt x="21551" y="11981"/>
                  <a:pt x="21600" y="1139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391"/>
                  <a:pt x="48" y="11981"/>
                  <a:pt x="145" y="12564"/>
                </a:cubicBezTo>
                <a:lnTo>
                  <a:pt x="3162" y="120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hr-HR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783139" y="3309938"/>
            <a:ext cx="574675" cy="69850"/>
          </a:xfrm>
          <a:prstGeom prst="rect">
            <a:avLst/>
          </a:prstGeom>
          <a:pattFill prst="wdUpDiag">
            <a:fgClr>
              <a:srgbClr val="CC00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 useBgFill="1">
        <p:nvSpPr>
          <p:cNvPr id="9223" name="AutoShape 7"/>
          <p:cNvSpPr>
            <a:spLocks noChangeArrowheads="1"/>
          </p:cNvSpPr>
          <p:nvPr/>
        </p:nvSpPr>
        <p:spPr bwMode="auto">
          <a:xfrm>
            <a:off x="5622925" y="3273426"/>
            <a:ext cx="357188" cy="161925"/>
          </a:xfrm>
          <a:prstGeom prst="triangle">
            <a:avLst>
              <a:gd name="adj" fmla="val 50000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791200" y="2373313"/>
            <a:ext cx="0" cy="7921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9225" name="Picture 27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>
            <a:fillRect/>
          </a:stretch>
        </p:blipFill>
        <p:spPr bwMode="auto">
          <a:xfrm>
            <a:off x="5453064" y="3527426"/>
            <a:ext cx="841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2782889" y="1484313"/>
            <a:ext cx="5275547" cy="369332"/>
          </a:xfrm>
          <a:prstGeom prst="rect">
            <a:avLst/>
          </a:prstGeom>
          <a:solidFill>
            <a:srgbClr val="F3CE67">
              <a:alpha val="30000"/>
            </a:srgbClr>
          </a:solidFill>
          <a:ln w="19050">
            <a:solidFill>
              <a:srgbClr val="F3CE67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Primjer  ISPITIVANJE VATROOPORNOG STROPA </a:t>
            </a: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 30</a:t>
            </a:r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: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7499350" y="3397250"/>
            <a:ext cx="533400" cy="660400"/>
          </a:xfrm>
          <a:prstGeom prst="rect">
            <a:avLst/>
          </a:prstGeom>
          <a:noFill/>
          <a:ln w="19050">
            <a:solidFill>
              <a:srgbClr val="F3CE67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en-US" altLang="sr-Latn-RS" sz="3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2481264" y="4676776"/>
            <a:ext cx="6846887" cy="1006475"/>
          </a:xfrm>
          <a:prstGeom prst="rect">
            <a:avLst/>
          </a:prstGeom>
          <a:solidFill>
            <a:srgbClr val="FFE6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hr-HR" altLang="sr-Latn-RS" sz="20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KRITERIJ  </a:t>
            </a:r>
            <a:r>
              <a:rPr lang="hr-HR" altLang="sr-Latn-RS" sz="2400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hr-HR" altLang="sr-Latn-RS" sz="14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hr-HR" altLang="sr-Latn-R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NOSIVOST, STABILNOST I IZVIJANJE</a:t>
            </a:r>
          </a:p>
          <a:p>
            <a:pPr algn="ctr"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VRIJEDI SAMO ZA NOSIVE ELEMENTE!</a:t>
            </a:r>
            <a:endParaRPr lang="en-US" altLang="sr-Latn-R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925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9983788" y="6453189"/>
            <a:ext cx="4873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C6AE8D5-7F4D-4E65-A6D0-026EFB3C3D4D}" type="slidenum">
              <a:rPr lang="hr-HR" altLang="sr-Latn-RS" sz="1200" b="0"/>
              <a:pPr algn="r" eaLnBrk="1" hangingPunct="1"/>
              <a:t>29</a:t>
            </a:fld>
            <a:endParaRPr lang="hr-HR" altLang="sr-Latn-RS" sz="1200" b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4043" y="188914"/>
            <a:ext cx="8176871" cy="96837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hr-HR" altLang="sr-Latn-RS" sz="2000" b="1" dirty="0"/>
              <a:t> </a:t>
            </a:r>
            <a:r>
              <a:rPr lang="hr-HR" altLang="sr-Latn-RS" sz="4000" dirty="0"/>
              <a:t>POJAM OTPORNOSTI NA POŽAR  </a:t>
            </a:r>
            <a:br>
              <a:rPr lang="hr-HR" altLang="sr-Latn-RS" sz="2000" dirty="0"/>
            </a:br>
            <a:r>
              <a:rPr lang="hr-HR" altLang="sr-Latn-RS" sz="2000" dirty="0"/>
              <a:t>KRITERIJ CJELOVITOSTI </a:t>
            </a:r>
            <a:r>
              <a:rPr lang="hr-HR" altLang="sr-Latn-RS" sz="2000" b="1" i="1" dirty="0">
                <a:solidFill>
                  <a:schemeClr val="hlink"/>
                </a:solidFill>
              </a:rPr>
              <a:t>“E”</a:t>
            </a:r>
            <a:r>
              <a:rPr lang="hr-HR" altLang="sr-Latn-RS" sz="2000" dirty="0">
                <a:solidFill>
                  <a:schemeClr val="hlink"/>
                </a:solidFill>
              </a:rPr>
              <a:t>  </a:t>
            </a:r>
            <a:r>
              <a:rPr lang="hr-HR" altLang="sr-Latn-RS" sz="2000" dirty="0"/>
              <a:t>NORMA HRN EN 1365-2</a:t>
            </a:r>
          </a:p>
        </p:txBody>
      </p:sp>
      <p:pic>
        <p:nvPicPr>
          <p:cNvPr id="10244" name="Picture 11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>
            <a:fillRect/>
          </a:stretch>
        </p:blipFill>
        <p:spPr bwMode="auto">
          <a:xfrm>
            <a:off x="5045076" y="2789238"/>
            <a:ext cx="10588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5861050" y="2525713"/>
            <a:ext cx="1176338" cy="87312"/>
          </a:xfrm>
          <a:prstGeom prst="rect">
            <a:avLst/>
          </a:prstGeom>
          <a:pattFill prst="wdUpDiag">
            <a:fgClr>
              <a:srgbClr val="CC00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421188" y="2525713"/>
            <a:ext cx="722312" cy="87312"/>
          </a:xfrm>
          <a:prstGeom prst="rect">
            <a:avLst/>
          </a:prstGeom>
          <a:pattFill prst="wdUpDiag">
            <a:fgClr>
              <a:srgbClr val="CC00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 useBgFill="1">
        <p:nvSpPr>
          <p:cNvPr id="10247" name="AutoShape 14"/>
          <p:cNvSpPr>
            <a:spLocks noChangeArrowheads="1"/>
          </p:cNvSpPr>
          <p:nvPr/>
        </p:nvSpPr>
        <p:spPr bwMode="auto">
          <a:xfrm>
            <a:off x="5260976" y="2465388"/>
            <a:ext cx="449263" cy="203200"/>
          </a:xfrm>
          <a:prstGeom prst="triangle">
            <a:avLst>
              <a:gd name="adj" fmla="val 50000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4708525" y="2362201"/>
            <a:ext cx="18415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 useBgFill="1">
        <p:nvSpPr>
          <p:cNvPr id="10249" name="AutoShape 16"/>
          <p:cNvSpPr>
            <a:spLocks noChangeArrowheads="1"/>
          </p:cNvSpPr>
          <p:nvPr/>
        </p:nvSpPr>
        <p:spPr bwMode="auto">
          <a:xfrm rot="10800000">
            <a:off x="5284789" y="2273301"/>
            <a:ext cx="454025" cy="269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03 w 21600"/>
              <a:gd name="T13" fmla="*/ 4103 h 21600"/>
              <a:gd name="T14" fmla="*/ 17497 w 21600"/>
              <a:gd name="T15" fmla="*/ 174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605" y="21600"/>
                </a:lnTo>
                <a:lnTo>
                  <a:pt x="169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hr-HR"/>
          </a:p>
        </p:txBody>
      </p:sp>
      <p:sp>
        <p:nvSpPr>
          <p:cNvPr id="10250" name="Freeform 17"/>
          <p:cNvSpPr>
            <a:spLocks/>
          </p:cNvSpPr>
          <p:nvPr/>
        </p:nvSpPr>
        <p:spPr bwMode="auto">
          <a:xfrm>
            <a:off x="5141914" y="1408113"/>
            <a:ext cx="1176337" cy="1350962"/>
          </a:xfrm>
          <a:custGeom>
            <a:avLst/>
            <a:gdLst>
              <a:gd name="T0" fmla="*/ 2147483647 w 499"/>
              <a:gd name="T1" fmla="*/ 2147483647 h 453"/>
              <a:gd name="T2" fmla="*/ 2147483647 w 499"/>
              <a:gd name="T3" fmla="*/ 2147483647 h 453"/>
              <a:gd name="T4" fmla="*/ 2147483647 w 499"/>
              <a:gd name="T5" fmla="*/ 2147483647 h 453"/>
              <a:gd name="T6" fmla="*/ 0 w 499"/>
              <a:gd name="T7" fmla="*/ 2147483647 h 453"/>
              <a:gd name="T8" fmla="*/ 2147483647 w 499"/>
              <a:gd name="T9" fmla="*/ 2147483647 h 453"/>
              <a:gd name="T10" fmla="*/ 2147483647 w 499"/>
              <a:gd name="T11" fmla="*/ 2147483647 h 453"/>
              <a:gd name="T12" fmla="*/ 2147483647 w 499"/>
              <a:gd name="T13" fmla="*/ 2147483647 h 453"/>
              <a:gd name="T14" fmla="*/ 2147483647 w 499"/>
              <a:gd name="T15" fmla="*/ 0 h 453"/>
              <a:gd name="T16" fmla="*/ 2147483647 w 499"/>
              <a:gd name="T17" fmla="*/ 2147483647 h 453"/>
              <a:gd name="T18" fmla="*/ 2147483647 w 499"/>
              <a:gd name="T19" fmla="*/ 2147483647 h 453"/>
              <a:gd name="T20" fmla="*/ 2147483647 w 499"/>
              <a:gd name="T21" fmla="*/ 2147483647 h 453"/>
              <a:gd name="T22" fmla="*/ 2147483647 w 499"/>
              <a:gd name="T23" fmla="*/ 2147483647 h 453"/>
              <a:gd name="T24" fmla="*/ 2147483647 w 499"/>
              <a:gd name="T25" fmla="*/ 2147483647 h 453"/>
              <a:gd name="T26" fmla="*/ 2147483647 w 499"/>
              <a:gd name="T27" fmla="*/ 2147483647 h 453"/>
              <a:gd name="T28" fmla="*/ 2147483647 w 499"/>
              <a:gd name="T29" fmla="*/ 2147483647 h 453"/>
              <a:gd name="T30" fmla="*/ 2147483647 w 499"/>
              <a:gd name="T31" fmla="*/ 2147483647 h 4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9"/>
              <a:gd name="T49" fmla="*/ 0 h 453"/>
              <a:gd name="T50" fmla="*/ 499 w 499"/>
              <a:gd name="T51" fmla="*/ 453 h 4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9" h="453">
                <a:moveTo>
                  <a:pt x="91" y="317"/>
                </a:moveTo>
                <a:lnTo>
                  <a:pt x="45" y="227"/>
                </a:lnTo>
                <a:lnTo>
                  <a:pt x="91" y="272"/>
                </a:lnTo>
                <a:lnTo>
                  <a:pt x="0" y="91"/>
                </a:lnTo>
                <a:lnTo>
                  <a:pt x="91" y="181"/>
                </a:lnTo>
                <a:lnTo>
                  <a:pt x="181" y="45"/>
                </a:lnTo>
                <a:lnTo>
                  <a:pt x="181" y="227"/>
                </a:lnTo>
                <a:lnTo>
                  <a:pt x="272" y="0"/>
                </a:lnTo>
                <a:lnTo>
                  <a:pt x="272" y="181"/>
                </a:lnTo>
                <a:lnTo>
                  <a:pt x="454" y="91"/>
                </a:lnTo>
                <a:lnTo>
                  <a:pt x="272" y="272"/>
                </a:lnTo>
                <a:lnTo>
                  <a:pt x="499" y="272"/>
                </a:lnTo>
                <a:lnTo>
                  <a:pt x="181" y="317"/>
                </a:lnTo>
                <a:lnTo>
                  <a:pt x="227" y="453"/>
                </a:lnTo>
                <a:lnTo>
                  <a:pt x="91" y="453"/>
                </a:lnTo>
                <a:lnTo>
                  <a:pt x="91" y="317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4002088" y="2947988"/>
            <a:ext cx="508000" cy="660400"/>
          </a:xfrm>
          <a:prstGeom prst="rect">
            <a:avLst/>
          </a:prstGeom>
          <a:noFill/>
          <a:ln w="19050">
            <a:solidFill>
              <a:srgbClr val="F3CE67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en-US" altLang="sr-Latn-RS" sz="3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5142718" y="3635375"/>
            <a:ext cx="1133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INTEGRITET,</a:t>
            </a:r>
          </a:p>
          <a:p>
            <a:pPr algn="ctr">
              <a:defRPr/>
            </a:pPr>
            <a:r>
              <a:rPr lang="hr-H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CJELOVITOST</a:t>
            </a: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2441575" y="4724400"/>
            <a:ext cx="7194550" cy="476250"/>
          </a:xfrm>
          <a:prstGeom prst="rect">
            <a:avLst/>
          </a:prstGeom>
          <a:solidFill>
            <a:srgbClr val="FFE67D">
              <a:alpha val="30196"/>
            </a:srgbClr>
          </a:solidFill>
          <a:ln w="19050">
            <a:solidFill>
              <a:srgbClr val="F3CE6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KRITERIJ  CJELOVITOSTI  KONSTRUKCIJE  </a:t>
            </a:r>
            <a:r>
              <a:rPr lang="hr-HR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20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F6A4BA-7AB0-4C42-8E16-761E3AC8DBDD}" type="slidenum">
              <a:rPr lang="sr-Latn-CS"/>
              <a:pPr>
                <a:defRPr/>
              </a:pPr>
              <a:t>3</a:t>
            </a:fld>
            <a:endParaRPr lang="sr-Latn-C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70703" y="205945"/>
            <a:ext cx="10832756" cy="1664043"/>
          </a:xfrm>
        </p:spPr>
        <p:txBody>
          <a:bodyPr>
            <a:normAutofit/>
          </a:bodyPr>
          <a:lstStyle/>
          <a:p>
            <a:r>
              <a:rPr lang="sr-Latn-CS" sz="2200" dirty="0">
                <a:cs typeface="Arial" panose="020B0604020202020204" pitchFamily="34" charset="0"/>
              </a:rPr>
              <a:t>UVOD</a:t>
            </a:r>
            <a:br>
              <a:rPr lang="sr-Latn-CS" sz="2200" dirty="0">
                <a:cs typeface="Arial" panose="020B0604020202020204" pitchFamily="34" charset="0"/>
              </a:rPr>
            </a:br>
            <a:r>
              <a:rPr lang="sr-Latn-CS" sz="2200" dirty="0">
                <a:cs typeface="Arial" panose="020B0604020202020204" pitchFamily="34" charset="0"/>
              </a:rPr>
              <a:t>TROŠKOVI ZAŠTITE OD POŽARA NA OBJEKTIMA- PREMA STATISTICI SVJETSKOG CENTRA ZA POŽARE</a:t>
            </a:r>
            <a:br>
              <a:rPr lang="sr-Latn-CS" sz="2700" b="1" dirty="0">
                <a:cs typeface="Arial" panose="020B0604020202020204" pitchFamily="34" charset="0"/>
              </a:rPr>
            </a:br>
            <a:endParaRPr lang="sr-Latn-CS" sz="2700" b="1" dirty="0"/>
          </a:p>
        </p:txBody>
      </p:sp>
      <p:pic>
        <p:nvPicPr>
          <p:cNvPr id="22531" name="Picture 2" descr="E:\MAX\SABOR GRADEVINARA CAVTAT 2008\slike za predavanje\usporedba cijen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3832" y="1830390"/>
            <a:ext cx="5101004" cy="4525962"/>
          </a:xfrm>
        </p:spPr>
      </p:pic>
      <p:sp>
        <p:nvSpPr>
          <p:cNvPr id="5" name="TextBox 4"/>
          <p:cNvSpPr txBox="1"/>
          <p:nvPr/>
        </p:nvSpPr>
        <p:spPr>
          <a:xfrm>
            <a:off x="1422849" y="1869989"/>
            <a:ext cx="3025583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sr-Latn-CS" dirty="0">
              <a:solidFill>
                <a:schemeClr val="accent1">
                  <a:lumMod val="50000"/>
                </a:schemeClr>
              </a:solidFill>
              <a:latin typeface="BankGothic Md BT" pitchFamily="34" charset="0"/>
            </a:endParaRPr>
          </a:p>
          <a:p>
            <a:pPr>
              <a:defRPr/>
            </a:pPr>
            <a:r>
              <a:rPr lang="sr-Latn-C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CJENA ZAŠTITE  OD POŽARA  OBJEKTA KREĆE SE U PROSJEKU OD </a:t>
            </a:r>
          </a:p>
          <a:p>
            <a:pPr>
              <a:defRPr/>
            </a:pPr>
            <a:r>
              <a:rPr lang="sr-Latn-CS" b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2,5 % - 5 %</a:t>
            </a:r>
          </a:p>
          <a:p>
            <a:pPr>
              <a:defRPr/>
            </a:pPr>
            <a:endParaRPr lang="sr-Latn-CS" b="1" u="sng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sr-Latn-C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sr-Latn-C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KOD BOLNIČKIH OBJEKATA I DO </a:t>
            </a:r>
            <a:r>
              <a:rPr lang="sr-Latn-CS" b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7% </a:t>
            </a:r>
            <a:r>
              <a:rPr lang="sr-Latn-C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 UK )</a:t>
            </a:r>
          </a:p>
          <a:p>
            <a:pPr>
              <a:defRPr/>
            </a:pPr>
            <a:endParaRPr lang="sr-Latn-C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sr-Latn-C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sr-Latn-C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 VISOKE OBJEKTE </a:t>
            </a:r>
            <a:r>
              <a:rPr lang="sr-Latn-CS" b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13%</a:t>
            </a:r>
          </a:p>
        </p:txBody>
      </p:sp>
    </p:spTree>
    <p:extLst>
      <p:ext uri="{BB962C8B-B14F-4D97-AF65-F5344CB8AC3E}">
        <p14:creationId xmlns:p14="http://schemas.microsoft.com/office/powerpoint/2010/main" val="132710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9983788" y="6453189"/>
            <a:ext cx="4873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AF34AB8-6362-43B8-AE34-F5FFAC3AA2AF}" type="slidenum">
              <a:rPr lang="hr-HR" altLang="sr-Latn-RS" sz="1200" b="0"/>
              <a:pPr algn="r" eaLnBrk="1" hangingPunct="1"/>
              <a:t>30</a:t>
            </a:fld>
            <a:endParaRPr lang="hr-HR" altLang="sr-Latn-RS" sz="1200" b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8141" y="260351"/>
            <a:ext cx="8242773" cy="933449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hr-HR" altLang="sr-Latn-RS" dirty="0"/>
              <a:t>POJAM OTPORNOSTI NA POŽAR  </a:t>
            </a:r>
            <a:br>
              <a:rPr lang="hr-HR" altLang="sr-Latn-RS" dirty="0"/>
            </a:br>
            <a:r>
              <a:rPr lang="hr-HR" altLang="sr-Latn-RS" sz="2400" dirty="0"/>
              <a:t>KRITERIJ TOPLINSKE IZOLACIJE </a:t>
            </a:r>
            <a:r>
              <a:rPr lang="hr-HR" altLang="sr-Latn-RS" sz="2400" dirty="0">
                <a:solidFill>
                  <a:schemeClr val="hlink"/>
                </a:solidFill>
              </a:rPr>
              <a:t>“</a:t>
            </a:r>
            <a:r>
              <a:rPr lang="hr-HR" altLang="sr-Latn-RS" sz="2400" b="1" i="1" dirty="0">
                <a:solidFill>
                  <a:schemeClr val="hlink"/>
                </a:solidFill>
              </a:rPr>
              <a:t>I</a:t>
            </a:r>
            <a:r>
              <a:rPr lang="hr-HR" altLang="sr-Latn-RS" sz="2400" dirty="0">
                <a:solidFill>
                  <a:schemeClr val="hlink"/>
                </a:solidFill>
              </a:rPr>
              <a:t> “</a:t>
            </a:r>
            <a:r>
              <a:rPr lang="hr-HR" altLang="sr-Latn-RS" sz="2400" dirty="0"/>
              <a:t>HRN EN 1365-2</a:t>
            </a:r>
          </a:p>
        </p:txBody>
      </p:sp>
      <p:pic>
        <p:nvPicPr>
          <p:cNvPr id="11268" name="Picture 18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>
            <a:fillRect/>
          </a:stretch>
        </p:blipFill>
        <p:spPr bwMode="auto">
          <a:xfrm>
            <a:off x="5527676" y="3355976"/>
            <a:ext cx="841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6343650" y="2924175"/>
            <a:ext cx="935038" cy="69850"/>
          </a:xfrm>
          <a:prstGeom prst="rect">
            <a:avLst/>
          </a:prstGeom>
          <a:pattFill prst="wdUpDiag">
            <a:fgClr>
              <a:srgbClr val="CC00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4903789" y="2924175"/>
            <a:ext cx="574675" cy="69850"/>
          </a:xfrm>
          <a:prstGeom prst="rect">
            <a:avLst/>
          </a:prstGeom>
          <a:pattFill prst="wdUpDiag">
            <a:fgClr>
              <a:srgbClr val="CC00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>
        <p:nvSpPr>
          <p:cNvPr id="11271" name="Rectangle 21"/>
          <p:cNvSpPr>
            <a:spLocks noChangeArrowheads="1"/>
          </p:cNvSpPr>
          <p:nvPr/>
        </p:nvSpPr>
        <p:spPr bwMode="auto">
          <a:xfrm>
            <a:off x="5168901" y="2779713"/>
            <a:ext cx="14636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r-Latn-RS" b="0"/>
          </a:p>
        </p:txBody>
      </p:sp>
      <p:sp>
        <p:nvSpPr>
          <p:cNvPr id="11272" name="Freeform 22"/>
          <p:cNvSpPr>
            <a:spLocks/>
          </p:cNvSpPr>
          <p:nvPr/>
        </p:nvSpPr>
        <p:spPr bwMode="auto">
          <a:xfrm>
            <a:off x="5324476" y="1628775"/>
            <a:ext cx="250825" cy="1079500"/>
          </a:xfrm>
          <a:custGeom>
            <a:avLst/>
            <a:gdLst>
              <a:gd name="T0" fmla="*/ 2147483647 w 158"/>
              <a:gd name="T1" fmla="*/ 2147483647 h 680"/>
              <a:gd name="T2" fmla="*/ 2147483647 w 158"/>
              <a:gd name="T3" fmla="*/ 2147483647 h 680"/>
              <a:gd name="T4" fmla="*/ 2147483647 w 158"/>
              <a:gd name="T5" fmla="*/ 2147483647 h 680"/>
              <a:gd name="T6" fmla="*/ 2147483647 w 158"/>
              <a:gd name="T7" fmla="*/ 2147483647 h 680"/>
              <a:gd name="T8" fmla="*/ 2147483647 w 158"/>
              <a:gd name="T9" fmla="*/ 2147483647 h 680"/>
              <a:gd name="T10" fmla="*/ 2147483647 w 158"/>
              <a:gd name="T11" fmla="*/ 2147483647 h 680"/>
              <a:gd name="T12" fmla="*/ 2147483647 w 158"/>
              <a:gd name="T13" fmla="*/ 2147483647 h 680"/>
              <a:gd name="T14" fmla="*/ 2147483647 w 158"/>
              <a:gd name="T15" fmla="*/ 2147483647 h 680"/>
              <a:gd name="T16" fmla="*/ 2147483647 w 158"/>
              <a:gd name="T17" fmla="*/ 2147483647 h 680"/>
              <a:gd name="T18" fmla="*/ 2147483647 w 158"/>
              <a:gd name="T19" fmla="*/ 2147483647 h 680"/>
              <a:gd name="T20" fmla="*/ 2147483647 w 158"/>
              <a:gd name="T21" fmla="*/ 2147483647 h 680"/>
              <a:gd name="T22" fmla="*/ 2147483647 w 158"/>
              <a:gd name="T23" fmla="*/ 0 h 6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"/>
              <a:gd name="T37" fmla="*/ 0 h 680"/>
              <a:gd name="T38" fmla="*/ 158 w 158"/>
              <a:gd name="T39" fmla="*/ 680 h 6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" h="680">
                <a:moveTo>
                  <a:pt x="98" y="680"/>
                </a:moveTo>
                <a:cubicBezTo>
                  <a:pt x="52" y="661"/>
                  <a:pt x="7" y="642"/>
                  <a:pt x="7" y="635"/>
                </a:cubicBezTo>
                <a:cubicBezTo>
                  <a:pt x="7" y="628"/>
                  <a:pt x="91" y="643"/>
                  <a:pt x="98" y="635"/>
                </a:cubicBezTo>
                <a:cubicBezTo>
                  <a:pt x="105" y="627"/>
                  <a:pt x="52" y="604"/>
                  <a:pt x="52" y="589"/>
                </a:cubicBezTo>
                <a:cubicBezTo>
                  <a:pt x="52" y="574"/>
                  <a:pt x="105" y="559"/>
                  <a:pt x="98" y="544"/>
                </a:cubicBezTo>
                <a:cubicBezTo>
                  <a:pt x="91" y="529"/>
                  <a:pt x="7" y="522"/>
                  <a:pt x="7" y="499"/>
                </a:cubicBezTo>
                <a:cubicBezTo>
                  <a:pt x="7" y="476"/>
                  <a:pt x="91" y="431"/>
                  <a:pt x="98" y="408"/>
                </a:cubicBezTo>
                <a:cubicBezTo>
                  <a:pt x="105" y="385"/>
                  <a:pt x="52" y="392"/>
                  <a:pt x="52" y="362"/>
                </a:cubicBezTo>
                <a:cubicBezTo>
                  <a:pt x="52" y="332"/>
                  <a:pt x="105" y="256"/>
                  <a:pt x="98" y="226"/>
                </a:cubicBezTo>
                <a:cubicBezTo>
                  <a:pt x="91" y="196"/>
                  <a:pt x="0" y="204"/>
                  <a:pt x="7" y="181"/>
                </a:cubicBezTo>
                <a:cubicBezTo>
                  <a:pt x="14" y="158"/>
                  <a:pt x="128" y="120"/>
                  <a:pt x="143" y="90"/>
                </a:cubicBezTo>
                <a:cubicBezTo>
                  <a:pt x="158" y="60"/>
                  <a:pt x="105" y="15"/>
                  <a:pt x="9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3" name="Freeform 23"/>
          <p:cNvSpPr>
            <a:spLocks/>
          </p:cNvSpPr>
          <p:nvPr/>
        </p:nvSpPr>
        <p:spPr bwMode="auto">
          <a:xfrm>
            <a:off x="6188076" y="1555751"/>
            <a:ext cx="239713" cy="1152525"/>
          </a:xfrm>
          <a:custGeom>
            <a:avLst/>
            <a:gdLst>
              <a:gd name="T0" fmla="*/ 2147483647 w 151"/>
              <a:gd name="T1" fmla="*/ 2147483647 h 726"/>
              <a:gd name="T2" fmla="*/ 2147483647 w 151"/>
              <a:gd name="T3" fmla="*/ 2147483647 h 726"/>
              <a:gd name="T4" fmla="*/ 2147483647 w 151"/>
              <a:gd name="T5" fmla="*/ 2147483647 h 726"/>
              <a:gd name="T6" fmla="*/ 2147483647 w 151"/>
              <a:gd name="T7" fmla="*/ 2147483647 h 726"/>
              <a:gd name="T8" fmla="*/ 2147483647 w 151"/>
              <a:gd name="T9" fmla="*/ 2147483647 h 726"/>
              <a:gd name="T10" fmla="*/ 2147483647 w 151"/>
              <a:gd name="T11" fmla="*/ 2147483647 h 726"/>
              <a:gd name="T12" fmla="*/ 2147483647 w 151"/>
              <a:gd name="T13" fmla="*/ 2147483647 h 726"/>
              <a:gd name="T14" fmla="*/ 2147483647 w 151"/>
              <a:gd name="T15" fmla="*/ 2147483647 h 726"/>
              <a:gd name="T16" fmla="*/ 2147483647 w 151"/>
              <a:gd name="T17" fmla="*/ 0 h 7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726"/>
              <a:gd name="T29" fmla="*/ 151 w 151"/>
              <a:gd name="T30" fmla="*/ 726 h 7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726">
                <a:moveTo>
                  <a:pt x="98" y="726"/>
                </a:moveTo>
                <a:cubicBezTo>
                  <a:pt x="49" y="715"/>
                  <a:pt x="0" y="704"/>
                  <a:pt x="7" y="681"/>
                </a:cubicBezTo>
                <a:cubicBezTo>
                  <a:pt x="14" y="658"/>
                  <a:pt x="143" y="620"/>
                  <a:pt x="143" y="590"/>
                </a:cubicBezTo>
                <a:cubicBezTo>
                  <a:pt x="143" y="560"/>
                  <a:pt x="7" y="529"/>
                  <a:pt x="7" y="499"/>
                </a:cubicBezTo>
                <a:cubicBezTo>
                  <a:pt x="7" y="469"/>
                  <a:pt x="135" y="438"/>
                  <a:pt x="143" y="408"/>
                </a:cubicBezTo>
                <a:cubicBezTo>
                  <a:pt x="151" y="378"/>
                  <a:pt x="53" y="356"/>
                  <a:pt x="53" y="318"/>
                </a:cubicBezTo>
                <a:cubicBezTo>
                  <a:pt x="53" y="280"/>
                  <a:pt x="143" y="212"/>
                  <a:pt x="143" y="182"/>
                </a:cubicBezTo>
                <a:cubicBezTo>
                  <a:pt x="143" y="152"/>
                  <a:pt x="53" y="166"/>
                  <a:pt x="53" y="136"/>
                </a:cubicBezTo>
                <a:cubicBezTo>
                  <a:pt x="53" y="106"/>
                  <a:pt x="98" y="53"/>
                  <a:pt x="143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8681" name="Text Box 25"/>
          <p:cNvSpPr txBox="1">
            <a:spLocks noChangeArrowheads="1"/>
          </p:cNvSpPr>
          <p:nvPr/>
        </p:nvSpPr>
        <p:spPr bwMode="auto">
          <a:xfrm>
            <a:off x="5551488" y="2192339"/>
            <a:ext cx="471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°</a:t>
            </a:r>
            <a:r>
              <a:rPr lang="hr-HR" sz="24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6618288" y="3232151"/>
            <a:ext cx="312906" cy="646331"/>
          </a:xfrm>
          <a:prstGeom prst="rect">
            <a:avLst/>
          </a:prstGeom>
          <a:noFill/>
          <a:ln w="19050">
            <a:solidFill>
              <a:srgbClr val="F3CE67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endParaRPr lang="en-US" altLang="sr-Latn-RS" sz="3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5478028" y="4176713"/>
            <a:ext cx="1002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TOPLINSKU</a:t>
            </a:r>
          </a:p>
          <a:p>
            <a:pPr algn="ctr">
              <a:defRPr/>
            </a:pPr>
            <a:r>
              <a:rPr lang="hr-H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IZOLACIJA</a:t>
            </a: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4017964" y="1627189"/>
            <a:ext cx="1603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PROSJEČNA</a:t>
            </a:r>
          </a:p>
          <a:p>
            <a:pPr>
              <a:defRPr/>
            </a:pPr>
            <a:r>
              <a:rPr lang="hr-H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TEMP. SMIJE BITI 140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°</a:t>
            </a:r>
            <a:r>
              <a:rPr lang="hr-HR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C, MAKS. 178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  <a:r>
              <a:rPr lang="hr-H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2517776" y="5335376"/>
            <a:ext cx="6562725" cy="466725"/>
          </a:xfrm>
          <a:prstGeom prst="rect">
            <a:avLst/>
          </a:prstGeom>
          <a:solidFill>
            <a:srgbClr val="FFE67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KRITERIJ TOPLINSKE IZOLACIJE  </a:t>
            </a:r>
            <a:r>
              <a:rPr lang="hr-HR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en-US" sz="24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14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297" y="219765"/>
            <a:ext cx="8428617" cy="2325727"/>
          </a:xfrm>
        </p:spPr>
        <p:txBody>
          <a:bodyPr>
            <a:normAutofit fontScale="90000"/>
          </a:bodyPr>
          <a:lstStyle/>
          <a:p>
            <a:pPr hangingPunct="0">
              <a:spcBef>
                <a:spcPct val="20000"/>
              </a:spcBef>
            </a:pPr>
            <a:r>
              <a:rPr lang="hr-HR" dirty="0"/>
              <a:t>OBVEZE IZ PROPISA U POGLEDU OTPORNOSTI NA POŽAR KONSTRUKCIJA</a:t>
            </a:r>
            <a:br>
              <a:rPr lang="hr-HR" dirty="0"/>
            </a:br>
            <a:r>
              <a:rPr lang="hr-H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R  A V  I  L  N  I  K   O  OTPORNOSTI NA POŽAR I DRUGIM ZAHTJEVIMA KOJE GRAĐEVINE MORAJU ZADOVOLJITI U SLUČAJU POŽARA </a:t>
            </a:r>
            <a:r>
              <a:rPr lang="hr-HR" sz="1300" dirty="0"/>
              <a:t> (NN 29/13 i 87/15)</a:t>
            </a:r>
            <a:br>
              <a:rPr lang="en-US" sz="1300" dirty="0"/>
            </a:b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346" y="2187147"/>
            <a:ext cx="8229600" cy="45259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hr-HR" dirty="0"/>
              <a:t> </a:t>
            </a:r>
            <a:endParaRPr lang="en-US" dirty="0"/>
          </a:p>
          <a:p>
            <a:pPr marL="0" indent="0" algn="ctr" hangingPunct="0">
              <a:buNone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Članak 5.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400" dirty="0">
                <a:latin typeface="Arial" pitchFamily="34" charset="0"/>
                <a:cs typeface="Arial" pitchFamily="34" charset="0"/>
              </a:rPr>
              <a:t>(1) 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Otpornost na požar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nosivih i/ili nenosivih konstrukcija (zid, strop, stup, greda i drugo) je sposobnost konstrukcije ili njenog dijela da kroz određeno vrijeme ispunjava zahtijevanu nosivost (R) i/ili  toplinsku izolaciju (I) i/ili cjelovitost (E), i/ili  mehaničko djelovanje (M), u uvjetima djelovanja predviđenog požara </a:t>
            </a:r>
            <a:r>
              <a:rPr lang="hr-HR" sz="2400" u="sng" dirty="0">
                <a:latin typeface="Arial" pitchFamily="34" charset="0"/>
                <a:cs typeface="Arial" pitchFamily="34" charset="0"/>
              </a:rPr>
              <a:t>(standardnog ili projektiranog). 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54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475" y="153862"/>
            <a:ext cx="8995720" cy="2325727"/>
          </a:xfrm>
        </p:spPr>
        <p:txBody>
          <a:bodyPr>
            <a:normAutofit fontScale="90000"/>
          </a:bodyPr>
          <a:lstStyle/>
          <a:p>
            <a:pPr hangingPunct="0">
              <a:spcBef>
                <a:spcPct val="20000"/>
              </a:spcBef>
            </a:pPr>
            <a:r>
              <a:rPr lang="hr-HR" dirty="0"/>
              <a:t>OBVEZE IZ PROPISA U POGLEDU OTPORNOSTI NA POŽAR KONSTRUKCIJA</a:t>
            </a:r>
            <a:br>
              <a:rPr lang="hr-HR" dirty="0"/>
            </a:br>
            <a:r>
              <a:rPr lang="hr-H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R  A V  I  L  N  I  K   O  OTPORNOSTI NA POŽAR I DRUGIM ZAHTJEVIMA KOJE GRAĐEVINE MORAJU ZADOVOLJITI U SLUČAJU POŽARA </a:t>
            </a:r>
            <a:r>
              <a:rPr lang="hr-HR" sz="1300" dirty="0"/>
              <a:t> (NN 29/13 i 87/15)</a:t>
            </a:r>
            <a:br>
              <a:rPr lang="en-US" sz="1300" dirty="0"/>
            </a:b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346" y="2187147"/>
            <a:ext cx="8229600" cy="45259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0475" y="2637302"/>
            <a:ext cx="8913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(7) Konstrukcije i elementi zgrada moraju zadovoljiti zahtjeve za otpornost na požar sadržane u Tablicama 1., 2. i 3. u  Prilogu 1 ovog Pravilnika, ako posebnim propisom nije drugačije određeno.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75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475" y="153862"/>
            <a:ext cx="8428617" cy="2325727"/>
          </a:xfrm>
        </p:spPr>
        <p:txBody>
          <a:bodyPr>
            <a:normAutofit fontScale="90000"/>
          </a:bodyPr>
          <a:lstStyle/>
          <a:p>
            <a:pPr hangingPunct="0">
              <a:spcBef>
                <a:spcPct val="20000"/>
              </a:spcBef>
            </a:pPr>
            <a:r>
              <a:rPr lang="hr-HR" dirty="0"/>
              <a:t>OBVEZE IZ PROPISA U POGLEDU OTPORNOSTI NA POŽAR KONSTRUKCIJA</a:t>
            </a:r>
            <a:br>
              <a:rPr lang="hr-HR" dirty="0"/>
            </a:br>
            <a:r>
              <a:rPr lang="hr-H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R  A V  I  L  N  I  K   O  OTPORNOSTI NA POŽAR I DRUGIM ZAHTJEVIMA KOJE GRAĐEVINE MORAJU ZADOVOLJITI U SLUČAJU POŽARA </a:t>
            </a:r>
            <a:r>
              <a:rPr lang="hr-HR" sz="1300" dirty="0"/>
              <a:t> (NN 29/13 i 87/15)</a:t>
            </a:r>
            <a:br>
              <a:rPr lang="en-US" sz="1300" dirty="0"/>
            </a:b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346" y="2187147"/>
            <a:ext cx="8229600" cy="45259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5" y="2035240"/>
            <a:ext cx="9203615" cy="45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592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POJAM POŽARNOG SEKTORA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hr-HR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ISO/IEC GUIDE 52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r-H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hr-HR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DIO GRAĐEVINE ODJELJEN OD SVIH DRUGIH NJEZINIH DIJELOVA KONSTRUKCIJE OTPORNIH NA POŽAR U VREMENU U KOJEM ĆE BITI ISKLJUČEN RIZIK OD NJEGOVOG ŠIRENJA NA DRUGE DIJELOVE GRAĐEVINE ILI IZ DRUGIH DIJELOVA NA TAJ DIO.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hr-HR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hr-HR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ISO/TC 21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r-H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hr-HR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DIO ZGRADE KOJI SE SASTOJI IZ JEDNE ILI VIŠE PROSTORIJA IZGRAĐEN TAKO DA U ODREĐENOM TRAJANJU SPRIJEČI ŠIRENJE POŽARA U TAJ DIO ZGRADE IZ OSTALIH DIJELOVA ILI IZ TOG DIJELA U OSTALE DIJELOVE.</a:t>
            </a:r>
            <a:endParaRPr lang="en-US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9951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POJAM POŽARNOG SEKTORA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hr-H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VELIČINA POŽARNOG SEKTORA  OVISI O: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hr-HR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hr-HR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r-HR" sz="1800" i="1" dirty="0">
                <a:solidFill>
                  <a:srgbClr val="000066"/>
                </a:solidFill>
                <a:latin typeface="Arial" charset="0"/>
              </a:rPr>
              <a:t>POŽARNOM OPETREĆENJU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r-HR" sz="1800" i="1" dirty="0">
                <a:solidFill>
                  <a:srgbClr val="000066"/>
                </a:solidFill>
                <a:latin typeface="Arial" charset="0"/>
              </a:rPr>
              <a:t>OTPRONOSTI NA POŽAR GRAĐEVINSKIH ELEMENATA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r-HR" sz="1800" i="1" dirty="0">
                <a:solidFill>
                  <a:srgbClr val="000066"/>
                </a:solidFill>
                <a:latin typeface="Arial" charset="0"/>
              </a:rPr>
              <a:t>KATNOSTI OBJEKTA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r-HR" sz="1800" i="1" dirty="0">
                <a:solidFill>
                  <a:srgbClr val="000066"/>
                </a:solidFill>
                <a:latin typeface="Arial" charset="0"/>
              </a:rPr>
              <a:t>VRSTI TEHNOLOŠKOG PROCESA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r-HR" sz="1800" i="1" dirty="0">
                <a:solidFill>
                  <a:srgbClr val="000066"/>
                </a:solidFill>
                <a:latin typeface="Arial" charset="0"/>
              </a:rPr>
              <a:t>UGRADNJI STABILNIH SUSTAVA ZA GAŠENJE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r-HR" sz="1800" i="1" dirty="0">
                <a:solidFill>
                  <a:srgbClr val="000066"/>
                </a:solidFill>
                <a:latin typeface="Arial" charset="0"/>
              </a:rPr>
              <a:t>VATRODOJAVI I DR.</a:t>
            </a:r>
            <a:endParaRPr lang="en-US" sz="1800" i="1" dirty="0">
              <a:solidFill>
                <a:srgbClr val="000066"/>
              </a:solidFill>
              <a:latin typeface="Arial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464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9" y="144162"/>
            <a:ext cx="10544432" cy="1635212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br>
              <a:rPr lang="hr-HR" altLang="sr-Latn-R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r-HR" dirty="0"/>
              <a:t>OBVEZE IZ PROPISA U POGLEDU POŽARNIH  I DIMNIH SEKTORA</a:t>
            </a:r>
            <a:br>
              <a:rPr lang="hr-HR" dirty="0"/>
            </a:br>
            <a:r>
              <a:rPr lang="hr-H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R  A V  I  L  N  I  K   O  OTPORNOSTI NA POŽAR I DRUGIM ZAHTJEVIMA KOJE GRAĐEVINE MORAJU ZADOVOLJITI U SLUČAJU POŽARA </a:t>
            </a:r>
            <a:r>
              <a:rPr lang="hr-HR" sz="1300" dirty="0"/>
              <a:t> (NN 29/13 i 87/15)</a:t>
            </a:r>
            <a:br>
              <a:rPr lang="en-US" sz="1300" dirty="0"/>
            </a:br>
            <a:br>
              <a:rPr lang="hr-HR" altLang="sr-Latn-R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773" y="223751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altLang="sr-Latn-RS" sz="1900" dirty="0"/>
              <a:t>Članak 7. </a:t>
            </a:r>
            <a:endParaRPr lang="en-US" altLang="sr-Latn-RS" sz="1900" dirty="0"/>
          </a:p>
          <a:p>
            <a:pPr marL="0" indent="0">
              <a:buNone/>
            </a:pPr>
            <a:r>
              <a:rPr lang="hr-HR" altLang="sr-Latn-RS" sz="1900" dirty="0"/>
              <a:t> </a:t>
            </a:r>
            <a:endParaRPr lang="en-US" altLang="sr-Latn-RS" sz="1900" dirty="0"/>
          </a:p>
          <a:p>
            <a:pPr marL="0" indent="0" algn="just">
              <a:buNone/>
            </a:pPr>
            <a:r>
              <a:rPr lang="hr-HR" altLang="sr-Latn-RS" sz="1900" dirty="0"/>
              <a:t>(1) Građevina se dijeli na požarne i/ili dimne odjeljke, ovisno o njenoj namjeni i ostalim parametrima (požarno opterećenje, zaposjednutost prostora, visina, sustavi za automatsku dojavu i gašenje požara i drugo).</a:t>
            </a:r>
            <a:endParaRPr lang="en-US" altLang="sr-Latn-RS" sz="1900" dirty="0"/>
          </a:p>
          <a:p>
            <a:pPr marL="0" indent="0" algn="just">
              <a:buNone/>
            </a:pPr>
            <a:r>
              <a:rPr lang="hr-HR" altLang="sr-Latn-RS" sz="1900" dirty="0"/>
              <a:t> </a:t>
            </a:r>
            <a:endParaRPr lang="en-US" altLang="sr-Latn-RS" sz="1900" dirty="0"/>
          </a:p>
          <a:p>
            <a:pPr marL="0" indent="0" algn="just">
              <a:buNone/>
            </a:pPr>
            <a:r>
              <a:rPr lang="hr-HR" altLang="sr-Latn-RS" sz="1900" dirty="0"/>
              <a:t>(2) Podjelom na požarne i/ili dimne odjeljke moraju biti obuhvaćeni </a:t>
            </a:r>
            <a:r>
              <a:rPr lang="hr-HR" altLang="sr-Latn-RS" sz="1900" b="1" dirty="0"/>
              <a:t>evakuacijski putovi</a:t>
            </a:r>
            <a:r>
              <a:rPr lang="hr-HR" altLang="sr-Latn-RS" sz="1900" dirty="0"/>
              <a:t>, </a:t>
            </a:r>
            <a:r>
              <a:rPr lang="hr-HR" altLang="sr-Latn-RS" sz="1900" b="1" dirty="0"/>
              <a:t>atriji</a:t>
            </a:r>
            <a:r>
              <a:rPr lang="hr-HR" altLang="sr-Latn-RS" sz="1900" dirty="0"/>
              <a:t>, </a:t>
            </a:r>
            <a:r>
              <a:rPr lang="hr-HR" altLang="sr-Latn-RS" sz="1900" b="1" dirty="0"/>
              <a:t>vertikalni kanali </a:t>
            </a:r>
            <a:r>
              <a:rPr lang="hr-HR" altLang="sr-Latn-RS" sz="1900" dirty="0"/>
              <a:t>za vođenje raznih instalacija </a:t>
            </a:r>
            <a:r>
              <a:rPr lang="hr-HR" altLang="sr-Latn-RS" sz="1900" b="1" dirty="0"/>
              <a:t>na granicama požarnih odjeljaka</a:t>
            </a:r>
            <a:r>
              <a:rPr lang="hr-HR" altLang="sr-Latn-RS" sz="1900" dirty="0"/>
              <a:t> (ventilacijskih i klimatizacijskih sustava i slično), </a:t>
            </a:r>
            <a:r>
              <a:rPr lang="hr-HR" altLang="sr-Latn-RS" sz="1900" b="1" dirty="0"/>
              <a:t>okna dizala </a:t>
            </a:r>
            <a:r>
              <a:rPr lang="hr-HR" altLang="sr-Latn-RS" sz="1900" dirty="0"/>
              <a:t>ako međusobno povezuju više požarnih odjeljaka, </a:t>
            </a:r>
            <a:r>
              <a:rPr lang="hr-HR" altLang="sr-Latn-RS" sz="1900" b="1" dirty="0"/>
              <a:t>prostori za smještaj pogonskih uređaja,</a:t>
            </a:r>
            <a:r>
              <a:rPr lang="hr-HR" altLang="sr-Latn-RS" sz="1900" dirty="0"/>
              <a:t> prostori za smještaj </a:t>
            </a:r>
            <a:r>
              <a:rPr lang="hr-HR" altLang="sr-Latn-RS" sz="1900" b="1" dirty="0"/>
              <a:t>sredstava i medija sustava za automatsku dojavu i gašenje požara,</a:t>
            </a:r>
            <a:r>
              <a:rPr lang="hr-HR" altLang="sr-Latn-RS" sz="1900" dirty="0"/>
              <a:t> ukoliko prema posebnom propisu njihov smještaj nije dozvoljen u štićeni prostor, </a:t>
            </a:r>
            <a:r>
              <a:rPr lang="hr-HR" altLang="sr-Latn-RS" sz="1900" b="1" dirty="0"/>
              <a:t>podrumske i tavanske etaže </a:t>
            </a:r>
            <a:r>
              <a:rPr lang="hr-HR" altLang="sr-Latn-RS" sz="1900" dirty="0"/>
              <a:t>i drugi prostori s </a:t>
            </a:r>
            <a:r>
              <a:rPr lang="hr-HR" altLang="sr-Latn-RS" sz="1900" b="1" dirty="0"/>
              <a:t>povećanom opasnosti  od  nastanka  požara  i/ili eksplozija.</a:t>
            </a:r>
            <a:endParaRPr lang="en-US" altLang="sr-Latn-RS" sz="1900" b="1" dirty="0"/>
          </a:p>
          <a:p>
            <a:pPr marL="0" indent="0" algn="just">
              <a:buNone/>
            </a:pPr>
            <a:endParaRPr lang="en-US" altLang="sr-Latn-R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altLang="sr-Latn-RS" sz="3000" dirty="0"/>
          </a:p>
        </p:txBody>
      </p:sp>
    </p:spTree>
    <p:extLst>
      <p:ext uri="{BB962C8B-B14F-4D97-AF65-F5344CB8AC3E}">
        <p14:creationId xmlns:p14="http://schemas.microsoft.com/office/powerpoint/2010/main" val="260510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 PODJELE NA POŽARNE SEKTORE</a:t>
            </a:r>
          </a:p>
        </p:txBody>
      </p:sp>
      <p:pic>
        <p:nvPicPr>
          <p:cNvPr id="4" name="Picture 4" descr="SLIKA 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6000" contrast="54000"/>
          </a:blip>
          <a:srcRect l="1459" t="3400" r="1491"/>
          <a:stretch>
            <a:fillRect/>
          </a:stretch>
        </p:blipFill>
        <p:spPr bwMode="auto">
          <a:xfrm>
            <a:off x="3468130" y="1805675"/>
            <a:ext cx="4712043" cy="482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963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83" y="126228"/>
            <a:ext cx="10562968" cy="1546053"/>
          </a:xfrm>
        </p:spPr>
        <p:txBody>
          <a:bodyPr>
            <a:normAutofit fontScale="90000"/>
          </a:bodyPr>
          <a:lstStyle/>
          <a:p>
            <a:r>
              <a:rPr lang="hr-HR" dirty="0"/>
              <a:t>NAČINI IZVEDBE POŽARNIH SEKTORA- SPREČAVANJE HORIZONTALNOG PRIJENOSA POŽARA</a:t>
            </a:r>
          </a:p>
        </p:txBody>
      </p:sp>
      <p:pic>
        <p:nvPicPr>
          <p:cNvPr id="4" name="Picture 5" descr="Untitled-Scanned-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 l="1740" t="26559"/>
          <a:stretch>
            <a:fillRect/>
          </a:stretch>
        </p:blipFill>
        <p:spPr>
          <a:xfrm>
            <a:off x="3644797" y="2179852"/>
            <a:ext cx="4902406" cy="43513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99176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NAČINI IZVEDBE POŽARNIH SEKTORA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200" y="1516063"/>
            <a:ext cx="7772400" cy="416432"/>
          </a:xfrm>
        </p:spPr>
        <p:txBody>
          <a:bodyPr/>
          <a:lstStyle/>
          <a:p>
            <a:r>
              <a:rPr lang="es-ES" sz="2000" dirty="0" err="1"/>
              <a:t>načini</a:t>
            </a:r>
            <a:r>
              <a:rPr lang="es-ES" sz="2000" dirty="0"/>
              <a:t>  </a:t>
            </a:r>
            <a:r>
              <a:rPr lang="es-ES" sz="2000" dirty="0" err="1"/>
              <a:t>spriječavanja</a:t>
            </a:r>
            <a:r>
              <a:rPr lang="es-ES" sz="2000" dirty="0"/>
              <a:t> </a:t>
            </a:r>
            <a:r>
              <a:rPr lang="es-ES" sz="2000" dirty="0" err="1"/>
              <a:t>okomitog</a:t>
            </a:r>
            <a:r>
              <a:rPr lang="es-ES" sz="2000" dirty="0"/>
              <a:t> </a:t>
            </a:r>
            <a:r>
              <a:rPr lang="es-ES" sz="2000" dirty="0" err="1"/>
              <a:t>prenošenja</a:t>
            </a:r>
            <a:r>
              <a:rPr lang="es-ES" sz="2000" dirty="0"/>
              <a:t> </a:t>
            </a:r>
            <a:r>
              <a:rPr lang="es-ES" sz="2000" dirty="0" err="1"/>
              <a:t>požara</a:t>
            </a:r>
            <a:r>
              <a:rPr lang="es-ES" sz="2000" dirty="0"/>
              <a:t> </a:t>
            </a:r>
            <a:r>
              <a:rPr lang="es-ES" sz="2000" dirty="0" err="1"/>
              <a:t>preko</a:t>
            </a:r>
            <a:r>
              <a:rPr lang="es-ES" sz="2000" dirty="0"/>
              <a:t> </a:t>
            </a:r>
            <a:r>
              <a:rPr lang="es-ES" sz="2000" dirty="0" err="1"/>
              <a:t>fasade</a:t>
            </a:r>
            <a:endParaRPr lang="es-ES" sz="2000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35BEA-8598-4F8A-9C7F-A1E886BA77E4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576639" y="2276475"/>
            <a:ext cx="15128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576639" y="4652963"/>
            <a:ext cx="15128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576639" y="3429000"/>
            <a:ext cx="15128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5400000">
            <a:off x="4801394" y="3356769"/>
            <a:ext cx="5762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441826" y="3644900"/>
            <a:ext cx="1006475" cy="1009650"/>
          </a:xfrm>
          <a:custGeom>
            <a:avLst/>
            <a:gdLst/>
            <a:ahLst/>
            <a:cxnLst>
              <a:cxn ang="0">
                <a:pos x="53" y="484"/>
              </a:cxn>
              <a:cxn ang="0">
                <a:pos x="280" y="212"/>
              </a:cxn>
              <a:cxn ang="0">
                <a:pos x="325" y="303"/>
              </a:cxn>
              <a:cxn ang="0">
                <a:pos x="461" y="121"/>
              </a:cxn>
              <a:cxn ang="0">
                <a:pos x="416" y="348"/>
              </a:cxn>
              <a:cxn ang="0">
                <a:pos x="688" y="30"/>
              </a:cxn>
              <a:cxn ang="0">
                <a:pos x="325" y="529"/>
              </a:cxn>
              <a:cxn ang="0">
                <a:pos x="53" y="529"/>
              </a:cxn>
              <a:cxn ang="0">
                <a:pos x="8" y="529"/>
              </a:cxn>
              <a:cxn ang="0">
                <a:pos x="53" y="484"/>
              </a:cxn>
            </a:cxnLst>
            <a:rect l="0" t="0" r="r" b="b"/>
            <a:pathLst>
              <a:path w="703" h="612">
                <a:moveTo>
                  <a:pt x="53" y="484"/>
                </a:moveTo>
                <a:cubicBezTo>
                  <a:pt x="98" y="431"/>
                  <a:pt x="235" y="242"/>
                  <a:pt x="280" y="212"/>
                </a:cubicBezTo>
                <a:cubicBezTo>
                  <a:pt x="325" y="182"/>
                  <a:pt x="295" y="318"/>
                  <a:pt x="325" y="303"/>
                </a:cubicBezTo>
                <a:cubicBezTo>
                  <a:pt x="355" y="288"/>
                  <a:pt x="446" y="114"/>
                  <a:pt x="461" y="121"/>
                </a:cubicBezTo>
                <a:cubicBezTo>
                  <a:pt x="476" y="128"/>
                  <a:pt x="378" y="363"/>
                  <a:pt x="416" y="348"/>
                </a:cubicBezTo>
                <a:cubicBezTo>
                  <a:pt x="454" y="333"/>
                  <a:pt x="703" y="0"/>
                  <a:pt x="688" y="30"/>
                </a:cubicBezTo>
                <a:cubicBezTo>
                  <a:pt x="673" y="60"/>
                  <a:pt x="431" y="446"/>
                  <a:pt x="325" y="529"/>
                </a:cubicBezTo>
                <a:cubicBezTo>
                  <a:pt x="219" y="612"/>
                  <a:pt x="106" y="529"/>
                  <a:pt x="53" y="529"/>
                </a:cubicBezTo>
                <a:cubicBezTo>
                  <a:pt x="0" y="529"/>
                  <a:pt x="8" y="536"/>
                  <a:pt x="8" y="529"/>
                </a:cubicBezTo>
                <a:cubicBezTo>
                  <a:pt x="8" y="522"/>
                  <a:pt x="8" y="537"/>
                  <a:pt x="53" y="48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 flipH="1">
            <a:off x="5519739" y="3068638"/>
            <a:ext cx="1587" cy="5762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</p:spPr>
      </p:cxnSp>
      <p:sp>
        <p:nvSpPr>
          <p:cNvPr id="11" name="Line 10"/>
          <p:cNvSpPr>
            <a:spLocks noChangeShapeType="1"/>
          </p:cNvSpPr>
          <p:nvPr/>
        </p:nvSpPr>
        <p:spPr bwMode="auto">
          <a:xfrm rot="5400000">
            <a:off x="4981575" y="2384425"/>
            <a:ext cx="215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5400000">
            <a:off x="4981575" y="4545013"/>
            <a:ext cx="215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522172" y="2284414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/>
              <a:t>REI 90</a:t>
            </a:r>
          </a:p>
        </p:txBody>
      </p:sp>
      <p:cxnSp>
        <p:nvCxnSpPr>
          <p:cNvPr id="14" name="AutoShape 13"/>
          <p:cNvCxnSpPr>
            <a:cxnSpLocks noChangeShapeType="1"/>
            <a:stCxn id="9" idx="2"/>
          </p:cNvCxnSpPr>
          <p:nvPr/>
        </p:nvCxnSpPr>
        <p:spPr bwMode="auto">
          <a:xfrm rot="10800000">
            <a:off x="4872039" y="2781301"/>
            <a:ext cx="34925" cy="1363663"/>
          </a:xfrm>
          <a:prstGeom prst="curvedConnector4">
            <a:avLst>
              <a:gd name="adj1" fmla="val -981819"/>
              <a:gd name="adj2" fmla="val 94759"/>
            </a:avLst>
          </a:prstGeom>
          <a:noFill/>
          <a:ln w="22225">
            <a:solidFill>
              <a:srgbClr val="FF0000"/>
            </a:solidFill>
            <a:round/>
            <a:headEnd/>
            <a:tailEnd type="triangle" w="lg" len="med"/>
          </a:ln>
          <a:effectLst/>
        </p:spPr>
      </p:cxn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818314" y="2276475"/>
            <a:ext cx="15128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818314" y="4652963"/>
            <a:ext cx="15128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18313" y="3429000"/>
            <a:ext cx="1871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5400000">
            <a:off x="8149432" y="3393282"/>
            <a:ext cx="360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683501" y="3644900"/>
            <a:ext cx="1077913" cy="1009650"/>
          </a:xfrm>
          <a:custGeom>
            <a:avLst/>
            <a:gdLst/>
            <a:ahLst/>
            <a:cxnLst>
              <a:cxn ang="0">
                <a:pos x="53" y="484"/>
              </a:cxn>
              <a:cxn ang="0">
                <a:pos x="280" y="212"/>
              </a:cxn>
              <a:cxn ang="0">
                <a:pos x="325" y="303"/>
              </a:cxn>
              <a:cxn ang="0">
                <a:pos x="461" y="121"/>
              </a:cxn>
              <a:cxn ang="0">
                <a:pos x="416" y="348"/>
              </a:cxn>
              <a:cxn ang="0">
                <a:pos x="688" y="30"/>
              </a:cxn>
              <a:cxn ang="0">
                <a:pos x="325" y="529"/>
              </a:cxn>
              <a:cxn ang="0">
                <a:pos x="53" y="529"/>
              </a:cxn>
              <a:cxn ang="0">
                <a:pos x="8" y="529"/>
              </a:cxn>
              <a:cxn ang="0">
                <a:pos x="53" y="484"/>
              </a:cxn>
            </a:cxnLst>
            <a:rect l="0" t="0" r="r" b="b"/>
            <a:pathLst>
              <a:path w="703" h="612">
                <a:moveTo>
                  <a:pt x="53" y="484"/>
                </a:moveTo>
                <a:cubicBezTo>
                  <a:pt x="98" y="431"/>
                  <a:pt x="235" y="242"/>
                  <a:pt x="280" y="212"/>
                </a:cubicBezTo>
                <a:cubicBezTo>
                  <a:pt x="325" y="182"/>
                  <a:pt x="295" y="318"/>
                  <a:pt x="325" y="303"/>
                </a:cubicBezTo>
                <a:cubicBezTo>
                  <a:pt x="355" y="288"/>
                  <a:pt x="446" y="114"/>
                  <a:pt x="461" y="121"/>
                </a:cubicBezTo>
                <a:cubicBezTo>
                  <a:pt x="476" y="128"/>
                  <a:pt x="378" y="363"/>
                  <a:pt x="416" y="348"/>
                </a:cubicBezTo>
                <a:cubicBezTo>
                  <a:pt x="454" y="333"/>
                  <a:pt x="703" y="0"/>
                  <a:pt x="688" y="30"/>
                </a:cubicBezTo>
                <a:cubicBezTo>
                  <a:pt x="673" y="60"/>
                  <a:pt x="431" y="446"/>
                  <a:pt x="325" y="529"/>
                </a:cubicBezTo>
                <a:cubicBezTo>
                  <a:pt x="219" y="612"/>
                  <a:pt x="106" y="529"/>
                  <a:pt x="53" y="529"/>
                </a:cubicBezTo>
                <a:cubicBezTo>
                  <a:pt x="0" y="529"/>
                  <a:pt x="8" y="536"/>
                  <a:pt x="8" y="529"/>
                </a:cubicBezTo>
                <a:cubicBezTo>
                  <a:pt x="8" y="522"/>
                  <a:pt x="8" y="537"/>
                  <a:pt x="53" y="48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5400000">
            <a:off x="8223250" y="2384425"/>
            <a:ext cx="215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rot="5400000">
            <a:off x="8223250" y="4545013"/>
            <a:ext cx="215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cxnSp>
        <p:nvCxnSpPr>
          <p:cNvPr id="22" name="AutoShape 21"/>
          <p:cNvCxnSpPr>
            <a:cxnSpLocks noChangeShapeType="1"/>
            <a:stCxn id="19" idx="2"/>
          </p:cNvCxnSpPr>
          <p:nvPr/>
        </p:nvCxnSpPr>
        <p:spPr bwMode="auto">
          <a:xfrm rot="10800000">
            <a:off x="8147051" y="2781301"/>
            <a:ext cx="34925" cy="1363663"/>
          </a:xfrm>
          <a:prstGeom prst="curvedConnector4">
            <a:avLst>
              <a:gd name="adj1" fmla="val -1854546"/>
              <a:gd name="adj2" fmla="val 94759"/>
            </a:avLst>
          </a:prstGeom>
          <a:noFill/>
          <a:ln w="22225">
            <a:solidFill>
              <a:srgbClr val="FF0000"/>
            </a:solidFill>
            <a:round/>
            <a:headEnd/>
            <a:tailEnd type="triangle" w="lg" len="med"/>
          </a:ln>
          <a:effectLst/>
        </p:spPr>
      </p:cxn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576638" y="1989139"/>
            <a:ext cx="0" cy="30241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818313" y="1989139"/>
            <a:ext cx="0" cy="30241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63890" y="5084763"/>
            <a:ext cx="1501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/>
              <a:t>Konzolni istak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89918" y="5013326"/>
            <a:ext cx="2108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/>
              <a:t>Vertikalna prekidna </a:t>
            </a:r>
          </a:p>
          <a:p>
            <a:r>
              <a:rPr lang="hr-HR" b="1"/>
              <a:t>udaljenost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5160964" y="2636838"/>
            <a:ext cx="35877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545462" y="3197225"/>
            <a:ext cx="718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 dirty="0"/>
              <a:t>1,2m</a:t>
            </a:r>
          </a:p>
        </p:txBody>
      </p:sp>
    </p:spTree>
    <p:extLst>
      <p:ext uri="{BB962C8B-B14F-4D97-AF65-F5344CB8AC3E}">
        <p14:creationId xmlns:p14="http://schemas.microsoft.com/office/powerpoint/2010/main" val="7318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UVOD-PREVENTIVN EMJERE U FAZI ODRŽAVANJA GRAĐEVINE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r-H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Prema dostupnim podacima, TROŠKOVI </a:t>
            </a:r>
            <a:r>
              <a:rPr lang="hr-HR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ODRŽAVANJA I UPRAVLJANJA GRAĐEVINE IZNOSE cca 60% UKUPNIH TROŠKOVA GRAĐEVINE 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 NJENOM ŽIVOTNOM VIJEKU  (PROJEKTIRANJE CCA 15%, A GRAĐENJE cca 25%)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4101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POJAM POŽARNOG ZIDA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94557" cy="408914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hr-HR" b="1" i="1" u="sng" dirty="0">
                <a:solidFill>
                  <a:srgbClr val="FF0000"/>
                </a:solidFill>
              </a:rPr>
              <a:t>Požarni zid </a:t>
            </a:r>
            <a:r>
              <a:rPr lang="hr-HR" dirty="0"/>
              <a:t>je posebna vrsta pregradih konstrukcija </a:t>
            </a:r>
            <a:r>
              <a:rPr lang="hr-HR" b="1" u="sng" dirty="0"/>
              <a:t>otpornosti na požar najmanje REI-M 90 </a:t>
            </a:r>
            <a:r>
              <a:rPr lang="hr-HR" dirty="0"/>
              <a:t>i izveden je od </a:t>
            </a:r>
            <a:r>
              <a:rPr lang="hr-HR" b="1" u="sng" dirty="0"/>
              <a:t>negorivih građevnih proizvoda </a:t>
            </a:r>
            <a:r>
              <a:rPr lang="hr-HR" dirty="0"/>
              <a:t>(reakcije na požar najmanje A2 po HRN EN 13501-1) koji presijeca konstrukciju građevine </a:t>
            </a:r>
            <a:r>
              <a:rPr lang="hr-HR" b="1" u="sng" dirty="0"/>
              <a:t>od temelja do krova s posebno izvedenim krovnim završetkom </a:t>
            </a:r>
            <a:r>
              <a:rPr lang="hr-HR" dirty="0"/>
              <a:t>koji onemogućuje prijenos požara. Požarni zid mora tražena svojstva REI osigurati </a:t>
            </a:r>
            <a:r>
              <a:rPr lang="hr-HR" b="1" u="sng" dirty="0"/>
              <a:t>i u slučaju mehaničkih udara </a:t>
            </a:r>
            <a:r>
              <a:rPr lang="hr-HR" dirty="0"/>
              <a:t>(M) zbog eventualnog padanja okolnih konstrukcija pa se minimalna otpornost na požar označava kombinacijom oznaka i vremena: </a:t>
            </a:r>
            <a:r>
              <a:rPr lang="hr-HR" b="1" u="sng" dirty="0"/>
              <a:t>REI-M 90. </a:t>
            </a:r>
            <a:r>
              <a:rPr lang="hr-HR" dirty="0"/>
              <a:t>Požarni zid priječi prijenos vatre i dima na druge građevine i/ili požarne odjeljke u istoj građevini</a:t>
            </a:r>
            <a:r>
              <a:rPr lang="hr-HR" i="1" dirty="0"/>
              <a:t>.  </a:t>
            </a:r>
            <a:r>
              <a:rPr lang="hr-HR" b="1" dirty="0"/>
              <a:t>Zahtjevi za zidove otporne na požar na granici požarnih odjeljaka koji ne presijecaju građevinu od temelja do krova, kao i zidove otporne na požar na granici parcele dani su u Prilogu 1, Tablici 1., točka 3., ovog Pravilnika.</a:t>
            </a:r>
            <a:r>
              <a:rPr lang="hr-HR" b="1" i="1" u="sng" dirty="0"/>
              <a:t> </a:t>
            </a:r>
            <a:endParaRPr lang="en-US" dirty="0"/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4522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POJAM POŽARNOG ZIDA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39" y="1651000"/>
            <a:ext cx="33763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Untitled-Scanned-2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04" y="1690688"/>
            <a:ext cx="5589072" cy="460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29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92ED-C7CE-4EE9-91FA-695024C8164C}" type="slidenum">
              <a:rPr lang="hr-HR" altLang="sr-Latn-RS"/>
              <a:pPr/>
              <a:t>42</a:t>
            </a:fld>
            <a:endParaRPr lang="hr-HR" altLang="sr-Latn-R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877" y="186360"/>
            <a:ext cx="10630929" cy="794715"/>
          </a:xfrm>
        </p:spPr>
        <p:txBody>
          <a:bodyPr>
            <a:normAutofit/>
          </a:bodyPr>
          <a:lstStyle/>
          <a:p>
            <a:r>
              <a:rPr lang="hr-HR" altLang="sr-Latn-RS" sz="4000" dirty="0"/>
              <a:t>EVAKUACIJA U SLUČAJU POŽARA</a:t>
            </a: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930877" y="981075"/>
            <a:ext cx="105197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sr-Latn-RS" b="1" u="sng" dirty="0">
                <a:solidFill>
                  <a:schemeClr val="folHlink"/>
                </a:solidFill>
              </a:rPr>
              <a:t>BROJ  I RASPORED IZLAZA</a:t>
            </a:r>
            <a:endParaRPr lang="hr-HR" altLang="sr-Latn-RS" b="1" u="sng" dirty="0">
              <a:solidFill>
                <a:schemeClr val="folHlink"/>
              </a:solidFill>
            </a:endParaRPr>
          </a:p>
          <a:p>
            <a:endParaRPr lang="hr-HR" altLang="sr-Latn-RS" b="1" i="1" u="sng" dirty="0">
              <a:solidFill>
                <a:schemeClr val="folHlink"/>
              </a:solidFill>
            </a:endParaRPr>
          </a:p>
          <a:p>
            <a:r>
              <a:rPr lang="en-US" altLang="sr-Latn-RS" dirty="0">
                <a:latin typeface="+mj-lt"/>
              </a:rPr>
              <a:t>OSNOVNI PRINCIP PRI PROJEKTIRANJU I IZVEDBI PUTEVA ZA IZLAŽENJE JE DA OSOBE UGROŽENE U POŽARU IMAJU MOGUĆNOST IZLASKA </a:t>
            </a:r>
            <a:r>
              <a:rPr lang="en-US" altLang="sr-Latn-RS" dirty="0">
                <a:solidFill>
                  <a:schemeClr val="folHlink"/>
                </a:solidFill>
                <a:latin typeface="+mj-lt"/>
              </a:rPr>
              <a:t>U NAJMANJE DVA RAZLIČITA SMJERA</a:t>
            </a:r>
            <a:r>
              <a:rPr lang="en-US" altLang="sr-Latn-RS" dirty="0">
                <a:latin typeface="+mj-lt"/>
              </a:rPr>
              <a:t>, KAKO BI SE U SLUČAJU PRODORA VATRE I DIMA U JEDAN DIO IZLAZNOG PUTA MOGAO KORISTI DRUGI. </a:t>
            </a:r>
            <a:endParaRPr lang="hr-HR" altLang="sr-Latn-RS" dirty="0">
              <a:latin typeface="+mj-lt"/>
            </a:endParaRPr>
          </a:p>
        </p:txBody>
      </p:sp>
      <p:pic>
        <p:nvPicPr>
          <p:cNvPr id="399364" name="Picture 4" descr="Picture 02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4572" r="4506" b="15382"/>
          <a:stretch>
            <a:fillRect/>
          </a:stretch>
        </p:blipFill>
        <p:spPr>
          <a:xfrm>
            <a:off x="3648076" y="2781301"/>
            <a:ext cx="4752975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66" name="Line 6"/>
          <p:cNvSpPr>
            <a:spLocks noChangeShapeType="1"/>
          </p:cNvSpPr>
          <p:nvPr/>
        </p:nvSpPr>
        <p:spPr bwMode="auto">
          <a:xfrm>
            <a:off x="7391400" y="3573463"/>
            <a:ext cx="2873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 flipH="1">
            <a:off x="4367214" y="3573463"/>
            <a:ext cx="28733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7608889" y="5084763"/>
            <a:ext cx="28733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 flipV="1">
            <a:off x="3863975" y="4941889"/>
            <a:ext cx="0" cy="2174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079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C4750-9782-44E5-AC5A-FC00A5F2A6CE}" type="slidenum">
              <a:rPr lang="hr-HR" altLang="sr-Latn-RS"/>
              <a:pPr/>
              <a:t>43</a:t>
            </a:fld>
            <a:endParaRPr lang="hr-HR" altLang="sr-Latn-R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4000" dirty="0"/>
              <a:t>EVAKUACIJA U SLUČAJU POŽARA</a:t>
            </a:r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1919289" y="1412876"/>
            <a:ext cx="835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sr-Latn-RS" b="1" i="1" u="sng">
                <a:solidFill>
                  <a:schemeClr val="folHlink"/>
                </a:solidFill>
              </a:rPr>
              <a:t>POTREBNI </a:t>
            </a:r>
            <a:r>
              <a:rPr lang="en-US" altLang="sr-Latn-RS" b="1" i="1" u="sng">
                <a:solidFill>
                  <a:schemeClr val="folHlink"/>
                </a:solidFill>
              </a:rPr>
              <a:t>BROJ </a:t>
            </a:r>
            <a:r>
              <a:rPr lang="hr-HR" altLang="sr-Latn-RS" b="1" i="1" u="sng">
                <a:solidFill>
                  <a:schemeClr val="folHlink"/>
                </a:solidFill>
              </a:rPr>
              <a:t>IZLAZA PREMA BROJU LJUDI</a:t>
            </a:r>
            <a:endParaRPr lang="hr-HR" altLang="sr-Latn-RS"/>
          </a:p>
        </p:txBody>
      </p:sp>
      <p:graphicFrame>
        <p:nvGraphicFramePr>
          <p:cNvPr id="400412" name="Group 28"/>
          <p:cNvGraphicFramePr>
            <a:graphicFrameLocks noGrp="1"/>
          </p:cNvGraphicFramePr>
          <p:nvPr>
            <p:ph idx="1"/>
          </p:nvPr>
        </p:nvGraphicFramePr>
        <p:xfrm>
          <a:off x="2855913" y="2349501"/>
          <a:ext cx="6769100" cy="2519681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BROJ LJUDI U PROSTORU</a:t>
                      </a: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NAJMANJE POTREBNI BROJ IZLAZA</a:t>
                      </a: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50-500</a:t>
                      </a:r>
                      <a:endParaRPr kumimoji="0" lang="en-US" altLang="sr-Latn-R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sr-Latn-R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500-1000</a:t>
                      </a:r>
                      <a:endParaRPr kumimoji="0" lang="en-US" altLang="sr-Latn-R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sr-Latn-R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više od 1000</a:t>
                      </a:r>
                      <a:endParaRPr kumimoji="0" lang="en-US" altLang="sr-Latn-R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sr-Latn-R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18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32E9-778C-4222-A951-85D5BDCD9ECB}" type="slidenum">
              <a:rPr lang="hr-HR" altLang="sr-Latn-RS"/>
              <a:pPr/>
              <a:t>44</a:t>
            </a:fld>
            <a:endParaRPr lang="hr-HR" altLang="sr-Latn-R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38" y="172995"/>
            <a:ext cx="10448626" cy="998709"/>
          </a:xfrm>
        </p:spPr>
        <p:txBody>
          <a:bodyPr>
            <a:normAutofit/>
          </a:bodyPr>
          <a:lstStyle/>
          <a:p>
            <a:r>
              <a:rPr lang="hr-HR" altLang="sr-Latn-RS" sz="3200" dirty="0"/>
              <a:t>IZVEDBA EVAKUACIJSKOG HODNIKA U VATROOTPORNOJ KLASI</a:t>
            </a:r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5303839" y="4219575"/>
            <a:ext cx="5048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452618" name="Picture 10" descr="Picture 5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708" b="3175"/>
          <a:stretch>
            <a:fillRect/>
          </a:stretch>
        </p:blipFill>
        <p:spPr>
          <a:xfrm>
            <a:off x="3795370" y="1460500"/>
            <a:ext cx="42481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11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C05F-6F7D-4991-A5D5-18276EED3670}" type="slidenum">
              <a:rPr lang="hr-HR" altLang="sr-Latn-RS"/>
              <a:pPr/>
              <a:t>45</a:t>
            </a:fld>
            <a:endParaRPr lang="hr-HR" altLang="sr-Latn-R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IZVEDBA SPUŠTENOG STROPA U HODNIKU</a:t>
            </a:r>
          </a:p>
        </p:txBody>
      </p:sp>
      <p:pic>
        <p:nvPicPr>
          <p:cNvPr id="454662" name="Picture 6" descr="Picture 87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7" r="9708" b="7808"/>
          <a:stretch>
            <a:fillRect/>
          </a:stretch>
        </p:blipFill>
        <p:spPr bwMode="auto">
          <a:xfrm>
            <a:off x="3792538" y="1306563"/>
            <a:ext cx="3728608" cy="45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6672264" y="1700213"/>
            <a:ext cx="1616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1400" b="1" i="1">
                <a:solidFill>
                  <a:srgbClr val="000000"/>
                </a:solidFill>
              </a:rPr>
              <a:t>POŽARNO OPT. &lt; 7 kWh/m</a:t>
            </a:r>
            <a:r>
              <a:rPr lang="hr-HR" altLang="sr-Latn-RS" sz="1400" b="1" i="1" baseline="30000">
                <a:solidFill>
                  <a:srgbClr val="000000"/>
                </a:solidFill>
              </a:rPr>
              <a:t>2</a:t>
            </a:r>
            <a:endParaRPr lang="hr-HR" altLang="sr-Latn-RS" sz="1400" b="1" i="1">
              <a:solidFill>
                <a:srgbClr val="000000"/>
              </a:solidFill>
            </a:endParaRPr>
          </a:p>
        </p:txBody>
      </p:sp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6672263" y="2636838"/>
            <a:ext cx="1543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1400" b="1" i="1">
                <a:solidFill>
                  <a:srgbClr val="000000"/>
                </a:solidFill>
              </a:rPr>
              <a:t>POŽARNO OPT. &gt; 7 kWh/m</a:t>
            </a:r>
            <a:r>
              <a:rPr lang="hr-HR" altLang="sr-Latn-RS" sz="1400" b="1" i="1" baseline="30000">
                <a:solidFill>
                  <a:srgbClr val="000000"/>
                </a:solidFill>
              </a:rPr>
              <a:t>2</a:t>
            </a:r>
            <a:endParaRPr lang="hr-HR" altLang="sr-Latn-RS" sz="1400" b="1" i="1">
              <a:solidFill>
                <a:srgbClr val="000000"/>
              </a:solidFill>
            </a:endParaRPr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6672263" y="3644900"/>
            <a:ext cx="1687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1400" b="1" i="1">
                <a:solidFill>
                  <a:srgbClr val="000000"/>
                </a:solidFill>
              </a:rPr>
              <a:t>POŽARNO OPT. &gt; 7 kWh/m</a:t>
            </a:r>
            <a:r>
              <a:rPr lang="hr-HR" altLang="sr-Latn-RS" sz="1400" b="1" i="1" baseline="30000">
                <a:solidFill>
                  <a:srgbClr val="000000"/>
                </a:solidFill>
              </a:rPr>
              <a:t>2</a:t>
            </a:r>
            <a:endParaRPr lang="hr-HR" altLang="sr-Latn-RS" sz="1400" b="1" i="1">
              <a:solidFill>
                <a:srgbClr val="000000"/>
              </a:solidFill>
            </a:endParaRPr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6672263" y="4652963"/>
            <a:ext cx="1655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1400" b="1" i="1">
                <a:solidFill>
                  <a:srgbClr val="000000"/>
                </a:solidFill>
              </a:rPr>
              <a:t>POŽARNO OPT. &gt; 7 kWh/m</a:t>
            </a:r>
            <a:r>
              <a:rPr lang="hr-HR" altLang="sr-Latn-RS" sz="1400" b="1" i="1" baseline="30000">
                <a:solidFill>
                  <a:srgbClr val="000000"/>
                </a:solidFill>
              </a:rPr>
              <a:t>2</a:t>
            </a:r>
            <a:endParaRPr lang="hr-HR" altLang="sr-Latn-RS" sz="1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86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5061D-0AC7-4C99-83F9-B9C82ED9E0F9}" type="slidenum">
              <a:rPr lang="hr-HR" altLang="sr-Latn-RS"/>
              <a:pPr/>
              <a:t>46</a:t>
            </a:fld>
            <a:endParaRPr lang="hr-HR" altLang="sr-Latn-R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 dirty="0"/>
              <a:t>ODRŽAVANJE EVAKUACIJSKIH PUTOVA -POŽAR EVAKUACIJSKOG HODNIKA UZROKOVAN POŽAROM  FOTOKOPIRNOG APARATA</a:t>
            </a:r>
          </a:p>
        </p:txBody>
      </p:sp>
      <p:pic>
        <p:nvPicPr>
          <p:cNvPr id="448525" name="Picture 13" descr="Picture 5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17358" r="40094" b="55334"/>
          <a:stretch>
            <a:fillRect/>
          </a:stretch>
        </p:blipFill>
        <p:spPr>
          <a:xfrm>
            <a:off x="1440465" y="1331141"/>
            <a:ext cx="4105275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8527" name="Picture 15" descr="Picture 5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44846" r="40094" b="28690"/>
          <a:stretch>
            <a:fillRect/>
          </a:stretch>
        </p:blipFill>
        <p:spPr>
          <a:xfrm>
            <a:off x="6137189" y="1331141"/>
            <a:ext cx="4248150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5303839" y="4219575"/>
            <a:ext cx="5048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448529" name="Picture 17" descr="Picture 5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71158" r="40094" b="3131"/>
          <a:stretch>
            <a:fillRect/>
          </a:stretch>
        </p:blipFill>
        <p:spPr>
          <a:xfrm>
            <a:off x="4050743" y="4010068"/>
            <a:ext cx="4392612" cy="230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33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56493-E344-4A9A-A7D8-C04E7584332F}" type="slidenum">
              <a:rPr lang="hr-HR" altLang="sr-Latn-RS"/>
              <a:pPr/>
              <a:t>47</a:t>
            </a:fld>
            <a:endParaRPr lang="hr-HR" altLang="sr-Latn-R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EVAKUACIJA</a:t>
            </a:r>
          </a:p>
        </p:txBody>
      </p:sp>
      <p:pic>
        <p:nvPicPr>
          <p:cNvPr id="459781" name="Picture 5" descr="Picture 039_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196976"/>
            <a:ext cx="7610475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78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4489A-3F41-47F6-84FC-BCC9B89867E2}" type="slidenum">
              <a:rPr lang="hr-HR" altLang="sr-Latn-RS"/>
              <a:pPr/>
              <a:t>48</a:t>
            </a:fld>
            <a:endParaRPr lang="hr-HR" altLang="sr-Latn-R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EVAKUACIJA</a:t>
            </a:r>
          </a:p>
        </p:txBody>
      </p:sp>
      <p:pic>
        <p:nvPicPr>
          <p:cNvPr id="460805" name="Picture 5" descr="msoB27A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1520" r="4245" b="2545"/>
          <a:stretch>
            <a:fillRect/>
          </a:stretch>
        </p:blipFill>
        <p:spPr>
          <a:xfrm>
            <a:off x="3143251" y="1125538"/>
            <a:ext cx="6265863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53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CF4D-7037-40FE-859C-C39F154C0A59}" type="slidenum">
              <a:rPr lang="hr-HR" altLang="sr-Latn-RS"/>
              <a:pPr/>
              <a:t>49</a:t>
            </a:fld>
            <a:endParaRPr lang="hr-HR" altLang="sr-Latn-R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184027" cy="821124"/>
          </a:xfrm>
        </p:spPr>
        <p:txBody>
          <a:bodyPr/>
          <a:lstStyle/>
          <a:p>
            <a:r>
              <a:rPr lang="hr-HR" altLang="sr-Latn-RS" sz="2200" dirty="0"/>
              <a:t>OBVEZA OZNAČAVANJA EVAKAUCIJSKIH PUTOVA</a:t>
            </a:r>
          </a:p>
        </p:txBody>
      </p:sp>
      <p:pic>
        <p:nvPicPr>
          <p:cNvPr id="455688" name="Picture 8" descr="Untitled-Scanned-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7176" y="1575594"/>
            <a:ext cx="4105275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7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UVOD-PREVENTIVN EMJERE U FAZI ODRŽAVANJA GRAĐEVINE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algn="just"/>
            <a:r>
              <a:rPr lang="en-US" dirty="0" err="1"/>
              <a:t>Odredbama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 o </a:t>
            </a:r>
            <a:r>
              <a:rPr lang="en-US" dirty="0" err="1"/>
              <a:t>zaštiti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hr-HR" dirty="0"/>
              <a:t> ( a i Zakona o gradnji)</a:t>
            </a:r>
            <a:r>
              <a:rPr lang="en-US" dirty="0"/>
              <a:t> </a:t>
            </a:r>
            <a:r>
              <a:rPr lang="en-US" dirty="0" err="1"/>
              <a:t>vlasnici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/>
              <a:t>građevina</a:t>
            </a:r>
            <a:r>
              <a:rPr lang="en-US" dirty="0"/>
              <a:t> </a:t>
            </a:r>
            <a:r>
              <a:rPr lang="en-US" dirty="0" err="1"/>
              <a:t>dužni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provoditi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en-US" dirty="0"/>
              <a:t> </a:t>
            </a:r>
            <a:r>
              <a:rPr lang="en-US" dirty="0" err="1"/>
              <a:t>propisane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implicite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održavanja</a:t>
            </a:r>
            <a:r>
              <a:rPr lang="en-US" b="1" dirty="0"/>
              <a:t> </a:t>
            </a:r>
            <a:r>
              <a:rPr lang="en-US" b="1" dirty="0" err="1"/>
              <a:t>projektiranog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izvedenog</a:t>
            </a:r>
            <a:r>
              <a:rPr lang="en-US" b="1" dirty="0"/>
              <a:t> </a:t>
            </a:r>
            <a:r>
              <a:rPr lang="en-US" b="1" dirty="0" err="1"/>
              <a:t>sustava</a:t>
            </a:r>
            <a:r>
              <a:rPr lang="hr-HR" b="1" dirty="0"/>
              <a:t> zaštite od požara </a:t>
            </a:r>
            <a:r>
              <a:rPr lang="hr-HR" dirty="0"/>
              <a:t>što ne uključuje samo tzv. </a:t>
            </a:r>
            <a:r>
              <a:rPr lang="hr-HR" b="1" dirty="0"/>
              <a:t>aktivne</a:t>
            </a:r>
            <a:r>
              <a:rPr lang="hr-HR" dirty="0"/>
              <a:t> sustave  (hidrantsku mrežu, vatrodojavu, sprinkler i dr)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1931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0F627-C06F-4802-88B6-D9C96EBEE2F4}" type="slidenum">
              <a:rPr lang="hr-HR" altLang="sr-Latn-RS"/>
              <a:pPr/>
              <a:t>50</a:t>
            </a:fld>
            <a:endParaRPr lang="hr-HR" altLang="sr-Latn-R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 dirty="0"/>
              <a:t> OBVEZA OZNAČAVANJA EVAKUCIJSKIH PUTOVA</a:t>
            </a:r>
          </a:p>
        </p:txBody>
      </p:sp>
      <p:pic>
        <p:nvPicPr>
          <p:cNvPr id="458757" name="Picture 5" descr="Untitled-Scanned-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5080" y="1575594"/>
            <a:ext cx="44640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34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623-DFCA-4082-A017-C3CA443CE0BE}" type="slidenum">
              <a:rPr lang="hr-HR" altLang="sr-Latn-RS"/>
              <a:pPr/>
              <a:t>51</a:t>
            </a:fld>
            <a:endParaRPr lang="hr-HR" altLang="sr-Latn-R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SUSTAVI ZA ODVOĐENJE DIMA I TOPLINE</a:t>
            </a:r>
          </a:p>
        </p:txBody>
      </p:sp>
      <p:pic>
        <p:nvPicPr>
          <p:cNvPr id="292877" name="Picture 13" descr="mso61C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460500"/>
            <a:ext cx="504190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664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DD2A-0B37-4DF5-B4BE-7F0E1AEB5DFE}" type="slidenum">
              <a:rPr lang="hr-HR" altLang="sr-Latn-RS"/>
              <a:pPr/>
              <a:t>52</a:t>
            </a:fld>
            <a:endParaRPr lang="hr-HR" altLang="sr-Latn-R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STVARANJE DIMA POJEDINIH MATERIJALA</a:t>
            </a:r>
          </a:p>
        </p:txBody>
      </p:sp>
      <p:pic>
        <p:nvPicPr>
          <p:cNvPr id="4628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1687" y="1400175"/>
            <a:ext cx="4968875" cy="4956175"/>
          </a:xfrm>
          <a:noFill/>
          <a:ln/>
        </p:spPr>
      </p:pic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6167439" y="2349500"/>
            <a:ext cx="1971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>
                <a:solidFill>
                  <a:schemeClr val="bg1"/>
                </a:solidFill>
                <a:latin typeface="Arial Black" panose="020B0A04020102020204" pitchFamily="34" charset="0"/>
              </a:rPr>
              <a:t>Za pokus je korišteno 10 kg materijala</a:t>
            </a:r>
            <a:endParaRPr lang="en-GB" altLang="sr-Latn-RS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89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2EDE-71EC-482B-9361-5CE2320CBC98}" type="slidenum">
              <a:rPr lang="hr-HR" altLang="sr-Latn-RS"/>
              <a:pPr/>
              <a:t>53</a:t>
            </a:fld>
            <a:endParaRPr lang="hr-HR" altLang="sr-Latn-R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OPASNOST OTROVNIH PLINOVA</a:t>
            </a:r>
          </a:p>
        </p:txBody>
      </p:sp>
      <p:pic>
        <p:nvPicPr>
          <p:cNvPr id="467996" name="Picture 28" descr="mso1043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981076"/>
            <a:ext cx="6192838" cy="4911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7998" name="Text Box 30"/>
          <p:cNvSpPr txBox="1">
            <a:spLocks noChangeArrowheads="1"/>
          </p:cNvSpPr>
          <p:nvPr/>
        </p:nvSpPr>
        <p:spPr bwMode="auto">
          <a:xfrm>
            <a:off x="4872039" y="1989138"/>
            <a:ext cx="2459037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Trenutna smrt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7999" name="Text Box 31"/>
          <p:cNvSpPr txBox="1">
            <a:spLocks noChangeArrowheads="1"/>
          </p:cNvSpPr>
          <p:nvPr/>
        </p:nvSpPr>
        <p:spPr bwMode="auto">
          <a:xfrm>
            <a:off x="4872039" y="2349500"/>
            <a:ext cx="2459037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Smrt nakon 30min.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0" name="Text Box 32"/>
          <p:cNvSpPr txBox="1">
            <a:spLocks noChangeArrowheads="1"/>
          </p:cNvSpPr>
          <p:nvPr/>
        </p:nvSpPr>
        <p:spPr bwMode="auto">
          <a:xfrm>
            <a:off x="4872039" y="2708275"/>
            <a:ext cx="4103687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Smrt nakon sat vremena udisanja dima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1" name="Text Box 33"/>
          <p:cNvSpPr txBox="1">
            <a:spLocks noChangeArrowheads="1"/>
          </p:cNvSpPr>
          <p:nvPr/>
        </p:nvSpPr>
        <p:spPr bwMode="auto">
          <a:xfrm>
            <a:off x="4872038" y="3068638"/>
            <a:ext cx="29527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Smrt nakon 1-2 sata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2" name="Text Box 34"/>
          <p:cNvSpPr txBox="1">
            <a:spLocks noChangeArrowheads="1"/>
          </p:cNvSpPr>
          <p:nvPr/>
        </p:nvSpPr>
        <p:spPr bwMode="auto">
          <a:xfrm>
            <a:off x="4872038" y="3429000"/>
            <a:ext cx="36004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Halucinacije nakon 30-120 min.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3" name="Text Box 35"/>
          <p:cNvSpPr txBox="1">
            <a:spLocks noChangeArrowheads="1"/>
          </p:cNvSpPr>
          <p:nvPr/>
        </p:nvSpPr>
        <p:spPr bwMode="auto">
          <a:xfrm>
            <a:off x="4872038" y="3860800"/>
            <a:ext cx="38163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Znakovi trovanja nakon 1-2 sata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4" name="Text Box 36"/>
          <p:cNvSpPr txBox="1">
            <a:spLocks noChangeArrowheads="1"/>
          </p:cNvSpPr>
          <p:nvPr/>
        </p:nvSpPr>
        <p:spPr bwMode="auto">
          <a:xfrm>
            <a:off x="4872038" y="4221163"/>
            <a:ext cx="36004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Znakovi trovanja nakon 2-3 sata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5" name="Text Box 37"/>
          <p:cNvSpPr txBox="1">
            <a:spLocks noChangeArrowheads="1"/>
          </p:cNvSpPr>
          <p:nvPr/>
        </p:nvSpPr>
        <p:spPr bwMode="auto">
          <a:xfrm>
            <a:off x="4872038" y="4581525"/>
            <a:ext cx="38163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Glavobolja nakon 2-3 sata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6" name="Text Box 38"/>
          <p:cNvSpPr txBox="1">
            <a:spLocks noChangeArrowheads="1"/>
          </p:cNvSpPr>
          <p:nvPr/>
        </p:nvSpPr>
        <p:spPr bwMode="auto">
          <a:xfrm>
            <a:off x="4872039" y="4941888"/>
            <a:ext cx="4103687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Nema simptoma ni nakon dužeg perioda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8007" name="Text Box 39"/>
          <p:cNvSpPr txBox="1">
            <a:spLocks noChangeArrowheads="1"/>
          </p:cNvSpPr>
          <p:nvPr/>
        </p:nvSpPr>
        <p:spPr bwMode="auto">
          <a:xfrm>
            <a:off x="4872039" y="5300663"/>
            <a:ext cx="3095625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solidFill>
                  <a:schemeClr val="bg1"/>
                </a:solidFill>
                <a:latin typeface="Arial Black" panose="020B0A04020102020204" pitchFamily="34" charset="0"/>
              </a:rPr>
              <a:t>Nije opasno</a:t>
            </a:r>
            <a:endParaRPr lang="en-GB" altLang="sr-Latn-R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69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6B9E2-F706-461E-9FE7-B0C95E26A597}" type="slidenum">
              <a:rPr lang="hr-HR" altLang="sr-Latn-RS"/>
              <a:pPr/>
              <a:t>54</a:t>
            </a:fld>
            <a:endParaRPr lang="hr-HR" altLang="sr-Latn-R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SUSTAVI ZA ODIMLJAVANJE</a:t>
            </a:r>
          </a:p>
        </p:txBody>
      </p:sp>
      <p:pic>
        <p:nvPicPr>
          <p:cNvPr id="463877" name="Picture 5" descr="msoB5D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3429000"/>
            <a:ext cx="3600450" cy="240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3879" name="Picture 7" descr="mso12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981075"/>
            <a:ext cx="4529138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2063750" y="1773239"/>
            <a:ext cx="3240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/>
              <a:t>RANIJE SU VATROGASCI OTVARALI KROV DA IZIĐE DIM</a:t>
            </a:r>
            <a:endParaRPr lang="en-GB" altLang="sr-Latn-RS" sz="2000"/>
          </a:p>
        </p:txBody>
      </p:sp>
    </p:spTree>
    <p:extLst>
      <p:ext uri="{BB962C8B-B14F-4D97-AF65-F5344CB8AC3E}">
        <p14:creationId xmlns:p14="http://schemas.microsoft.com/office/powerpoint/2010/main" val="1506474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DFB2-B6E5-4BC4-8BC7-11D4AD9388E7}" type="slidenum">
              <a:rPr lang="hr-HR" altLang="sr-Latn-RS"/>
              <a:pPr/>
              <a:t>55</a:t>
            </a:fld>
            <a:endParaRPr lang="hr-HR" altLang="sr-Latn-R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600"/>
              <a:t>SUSTAVI ZA ODVOD DIMA</a:t>
            </a:r>
          </a:p>
        </p:txBody>
      </p:sp>
      <p:pic>
        <p:nvPicPr>
          <p:cNvPr id="482318" name="Picture 14" descr="dim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100" y="1392967"/>
            <a:ext cx="4102100" cy="489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4953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82EA-3C39-4BDA-8D84-F9F7A4047EE1}" type="slidenum">
              <a:rPr lang="hr-HR" altLang="sr-Latn-RS"/>
              <a:pPr/>
              <a:t>56</a:t>
            </a:fld>
            <a:endParaRPr lang="hr-HR" altLang="sr-Latn-R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600"/>
              <a:t>SUSTAVI ZA ODVOD DIMA</a:t>
            </a:r>
          </a:p>
        </p:txBody>
      </p:sp>
      <p:pic>
        <p:nvPicPr>
          <p:cNvPr id="484358" name="Picture 6" descr="IZ CASOPI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133" y="1162308"/>
            <a:ext cx="4437063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163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A6DF9-360B-47E5-8658-BF407A50BB0C}" type="slidenum">
              <a:rPr lang="hr-HR" altLang="sr-Latn-RS"/>
              <a:pPr/>
              <a:t>57</a:t>
            </a:fld>
            <a:endParaRPr lang="hr-HR" altLang="sr-Latn-R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600"/>
              <a:t>ZADIMLJENJE STUBIŠNOG PROSTORA</a:t>
            </a:r>
          </a:p>
        </p:txBody>
      </p:sp>
      <p:grpSp>
        <p:nvGrpSpPr>
          <p:cNvPr id="485382" name="Group 6"/>
          <p:cNvGrpSpPr>
            <a:grpSpLocks/>
          </p:cNvGrpSpPr>
          <p:nvPr/>
        </p:nvGrpSpPr>
        <p:grpSpPr bwMode="auto">
          <a:xfrm>
            <a:off x="3503613" y="1052513"/>
            <a:ext cx="5302250" cy="4824412"/>
            <a:chOff x="808" y="1722"/>
            <a:chExt cx="2703" cy="2310"/>
          </a:xfrm>
        </p:grpSpPr>
        <p:pic>
          <p:nvPicPr>
            <p:cNvPr id="485383" name="Picture 7" descr="mso9D3B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1728"/>
              <a:ext cx="2703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5384" name="Rectangle 8"/>
            <p:cNvSpPr>
              <a:spLocks noChangeArrowheads="1"/>
            </p:cNvSpPr>
            <p:nvPr/>
          </p:nvSpPr>
          <p:spPr bwMode="auto">
            <a:xfrm>
              <a:off x="816" y="1722"/>
              <a:ext cx="588" cy="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591073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4092-0BEE-4B3B-A036-4E5FFB1CDE09}" type="slidenum">
              <a:rPr lang="hr-HR" altLang="sr-Latn-RS"/>
              <a:pPr/>
              <a:t>58</a:t>
            </a:fld>
            <a:endParaRPr lang="hr-HR" altLang="sr-Latn-R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600"/>
              <a:t>PROZOR ZA ODIMLJAVANJE STUBIŠTA</a:t>
            </a:r>
          </a:p>
        </p:txBody>
      </p:sp>
      <p:pic>
        <p:nvPicPr>
          <p:cNvPr id="486407" name="Picture 7" descr="msoD0B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819" y="1244686"/>
            <a:ext cx="4105275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07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4950-4E81-4CE3-8FC5-503F9FFE8C3B}" type="slidenum">
              <a:rPr lang="hr-HR" altLang="sr-Latn-RS"/>
              <a:pPr/>
              <a:t>59</a:t>
            </a:fld>
            <a:endParaRPr lang="hr-HR" altLang="sr-Latn-R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200"/>
              <a:t>PROZOR ZA ODVOĐENJE DIMA UPRAVLJAN VATRODOJAVOM</a:t>
            </a:r>
          </a:p>
        </p:txBody>
      </p:sp>
      <p:pic>
        <p:nvPicPr>
          <p:cNvPr id="487430" name="Picture 6" descr="mso711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b="11771"/>
          <a:stretch>
            <a:fillRect/>
          </a:stretch>
        </p:blipFill>
        <p:spPr>
          <a:xfrm>
            <a:off x="5791630" y="1327065"/>
            <a:ext cx="4143375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7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6162" y="444843"/>
            <a:ext cx="10447638" cy="1037967"/>
          </a:xfrm>
        </p:spPr>
        <p:txBody>
          <a:bodyPr anchor="b">
            <a:noAutofit/>
          </a:bodyPr>
          <a:lstStyle/>
          <a:p>
            <a:r>
              <a:rPr lang="hr-HR" altLang="sr-Latn-RS" sz="2800" dirty="0"/>
              <a:t>ZAKON O ZAŠTITA OD POŽARA EKSPLICITE NAVODI  OBVEZE ISPITIVANJA SUSTAVA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sr-Latn-RS" sz="2400" b="1" dirty="0" err="1">
                <a:latin typeface="+mj-lt"/>
              </a:rPr>
              <a:t>Članak</a:t>
            </a:r>
            <a:r>
              <a:rPr lang="en-GB" altLang="sr-Latn-RS" sz="2400" b="1" dirty="0">
                <a:latin typeface="+mj-lt"/>
              </a:rPr>
              <a:t> 40.</a:t>
            </a:r>
          </a:p>
          <a:p>
            <a:pPr marL="457200" indent="-457200" algn="just">
              <a:buFont typeface="Arial" panose="020B0604020202020204" pitchFamily="34" charset="0"/>
              <a:buAutoNum type="arabicParenBoth"/>
            </a:pP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Ispravnost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funkcionalnost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izvedenih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stabilnih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sustava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,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uređaja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instalacija</a:t>
            </a:r>
            <a:r>
              <a:rPr lang="en-GB" altLang="sr-Latn-RS" sz="2400" b="1" u="sng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za</a:t>
            </a:r>
            <a:r>
              <a:rPr lang="en-GB" altLang="sr-Latn-RS" sz="2400" b="1" u="sng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otkrivanje</a:t>
            </a:r>
            <a:r>
              <a:rPr lang="en-GB" altLang="sr-Latn-RS" sz="2400" b="1" u="sng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u="sng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dojavu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te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gašenje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požara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,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sustava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,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uređaja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instalacija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za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otkrivanje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dojavu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prisutnosti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zapaljivih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plinova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para,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kao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drugih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ugrađenih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sustava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,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uređaja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instalacija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za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sprječavanje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širenja</a:t>
            </a:r>
            <a:r>
              <a:rPr lang="en-GB" altLang="sr-Latn-RS" sz="24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chemeClr val="hlink"/>
                </a:solidFill>
                <a:latin typeface="+mj-lt"/>
              </a:rPr>
              <a:t>požara</a:t>
            </a:r>
            <a:r>
              <a:rPr lang="en-GB" altLang="sr-Latn-RS" sz="2400" b="1" dirty="0">
                <a:latin typeface="+mj-lt"/>
              </a:rPr>
              <a:t> (u </a:t>
            </a:r>
            <a:r>
              <a:rPr lang="en-GB" altLang="sr-Latn-RS" sz="2400" b="1" dirty="0" err="1">
                <a:latin typeface="+mj-lt"/>
              </a:rPr>
              <a:t>daljnjem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tekstu</a:t>
            </a:r>
            <a:r>
              <a:rPr lang="en-GB" altLang="sr-Latn-RS" sz="2400" b="1" dirty="0">
                <a:latin typeface="+mj-lt"/>
              </a:rPr>
              <a:t>: </a:t>
            </a:r>
            <a:r>
              <a:rPr lang="en-GB" altLang="sr-Latn-RS" sz="2400" b="1" dirty="0" err="1">
                <a:latin typeface="+mj-lt"/>
              </a:rPr>
              <a:t>stabilni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sustavi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zaštite</a:t>
            </a:r>
            <a:r>
              <a:rPr lang="en-GB" altLang="sr-Latn-RS" sz="2400" b="1" dirty="0">
                <a:latin typeface="+mj-lt"/>
              </a:rPr>
              <a:t> od </a:t>
            </a:r>
            <a:r>
              <a:rPr lang="en-GB" altLang="sr-Latn-RS" sz="2400" b="1" dirty="0" err="1">
                <a:latin typeface="+mj-lt"/>
              </a:rPr>
              <a:t>požara</a:t>
            </a:r>
            <a:r>
              <a:rPr lang="en-GB" altLang="sr-Latn-RS" sz="2400" b="1" dirty="0">
                <a:latin typeface="+mj-lt"/>
              </a:rPr>
              <a:t>)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provjerava</a:t>
            </a:r>
            <a:r>
              <a:rPr lang="en-GB" altLang="sr-Latn-R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korisnik</a:t>
            </a:r>
            <a:r>
              <a:rPr lang="en-GB" altLang="sr-Latn-RS" sz="24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sukladno</a:t>
            </a:r>
            <a:r>
              <a:rPr lang="en-GB" altLang="sr-Latn-R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uputi</a:t>
            </a:r>
            <a:r>
              <a:rPr lang="en-GB" altLang="sr-Latn-R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proizvođača</a:t>
            </a:r>
            <a:r>
              <a:rPr lang="en-GB" altLang="sr-Latn-RS" sz="2400" b="1" dirty="0">
                <a:solidFill>
                  <a:srgbClr val="FF0000"/>
                </a:solidFill>
                <a:latin typeface="+mj-lt"/>
              </a:rPr>
              <a:t>, o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čemu</a:t>
            </a:r>
            <a:r>
              <a:rPr lang="en-GB" altLang="sr-Latn-RS" sz="2400" b="1" dirty="0">
                <a:solidFill>
                  <a:srgbClr val="FF0000"/>
                </a:solidFill>
                <a:latin typeface="+mj-lt"/>
              </a:rPr>
              <a:t> mora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postojati</a:t>
            </a:r>
            <a:r>
              <a:rPr lang="en-GB" altLang="sr-Latn-R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sr-Latn-RS" sz="2400" b="1" dirty="0" err="1">
                <a:solidFill>
                  <a:srgbClr val="FF0000"/>
                </a:solidFill>
                <a:latin typeface="+mj-lt"/>
              </a:rPr>
              <a:t>evidencija</a:t>
            </a:r>
            <a:r>
              <a:rPr lang="en-GB" altLang="sr-Latn-RS" sz="2400" b="1" dirty="0">
                <a:latin typeface="+mj-lt"/>
              </a:rPr>
              <a:t>, a</a:t>
            </a:r>
            <a:r>
              <a:rPr lang="hr-HR" altLang="sr-Latn-RS" sz="2400" b="1" dirty="0">
                <a:latin typeface="+mj-lt"/>
              </a:rPr>
              <a:t> ispitivanje obavlja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pravna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osoba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ovlaštena</a:t>
            </a:r>
            <a:r>
              <a:rPr lang="en-GB" altLang="sr-Latn-RS" sz="2400" b="1" dirty="0">
                <a:latin typeface="+mj-lt"/>
              </a:rPr>
              <a:t> od </a:t>
            </a:r>
            <a:r>
              <a:rPr lang="en-GB" altLang="sr-Latn-RS" sz="2400" b="1" dirty="0" err="1">
                <a:latin typeface="+mj-lt"/>
              </a:rPr>
              <a:t>strane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ministra</a:t>
            </a:r>
            <a:r>
              <a:rPr lang="en-GB" altLang="sr-Latn-RS" sz="2400" b="1" dirty="0">
                <a:latin typeface="+mj-lt"/>
              </a:rPr>
              <a:t>,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najmanje</a:t>
            </a:r>
            <a:r>
              <a:rPr lang="en-GB" altLang="sr-Latn-RS" sz="2400" b="1" u="sng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jednom</a:t>
            </a:r>
            <a:r>
              <a:rPr lang="en-GB" altLang="sr-Latn-RS" sz="2400" b="1" u="sng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GB" altLang="sr-Latn-RS" sz="2400" b="1" u="sng" dirty="0" err="1">
                <a:solidFill>
                  <a:schemeClr val="hlink"/>
                </a:solidFill>
                <a:latin typeface="+mj-lt"/>
              </a:rPr>
              <a:t>godišnje</a:t>
            </a:r>
            <a:r>
              <a:rPr lang="en-GB" altLang="sr-Latn-RS" sz="2400" b="1" dirty="0">
                <a:latin typeface="+mj-lt"/>
              </a:rPr>
              <a:t>, o </a:t>
            </a:r>
            <a:r>
              <a:rPr lang="en-GB" altLang="sr-Latn-RS" sz="2400" b="1" dirty="0" err="1">
                <a:latin typeface="+mj-lt"/>
              </a:rPr>
              <a:t>čemu</a:t>
            </a:r>
            <a:r>
              <a:rPr lang="en-GB" altLang="sr-Latn-RS" sz="2400" b="1" dirty="0">
                <a:latin typeface="+mj-lt"/>
              </a:rPr>
              <a:t> se </a:t>
            </a:r>
            <a:r>
              <a:rPr lang="en-GB" altLang="sr-Latn-RS" sz="2400" b="1" dirty="0" err="1">
                <a:latin typeface="+mj-lt"/>
              </a:rPr>
              <a:t>izdaje</a:t>
            </a:r>
            <a:r>
              <a:rPr lang="en-GB" altLang="sr-Latn-RS" sz="2400" b="1" dirty="0">
                <a:latin typeface="+mj-lt"/>
              </a:rPr>
              <a:t> </a:t>
            </a:r>
            <a:r>
              <a:rPr lang="en-GB" altLang="sr-Latn-RS" sz="2400" b="1" dirty="0" err="1">
                <a:latin typeface="+mj-lt"/>
              </a:rPr>
              <a:t>uvjerenje</a:t>
            </a:r>
            <a:r>
              <a:rPr lang="en-GB" altLang="sr-Latn-RS" sz="2400" b="1" dirty="0">
                <a:latin typeface="+mj-lt"/>
              </a:rPr>
              <a:t>.</a:t>
            </a:r>
            <a:endParaRPr lang="hr-HR" altLang="sr-Latn-RS" sz="2400" b="1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AutoNum type="arabicParenBoth"/>
            </a:pPr>
            <a:endParaRPr lang="hr-HR" altLang="sr-Latn-RS" sz="2100" b="1" dirty="0"/>
          </a:p>
          <a:p>
            <a:pPr algn="just">
              <a:buFont typeface="Arial" panose="020B0604020202020204" pitchFamily="34" charset="0"/>
              <a:buNone/>
            </a:pPr>
            <a:endParaRPr lang="hr-HR" altLang="sr-Latn-RS" sz="2100" dirty="0"/>
          </a:p>
        </p:txBody>
      </p:sp>
    </p:spTree>
    <p:extLst>
      <p:ext uri="{BB962C8B-B14F-4D97-AF65-F5344CB8AC3E}">
        <p14:creationId xmlns:p14="http://schemas.microsoft.com/office/powerpoint/2010/main" val="41647854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F5DD-6A34-4442-9FBC-6CA8DD002202}" type="slidenum">
              <a:rPr lang="hr-HR" altLang="sr-Latn-RS"/>
              <a:pPr/>
              <a:t>60</a:t>
            </a:fld>
            <a:endParaRPr lang="hr-HR" altLang="sr-Latn-R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600"/>
              <a:t>NADTLAČNA STUBIŠTA</a:t>
            </a:r>
          </a:p>
        </p:txBody>
      </p:sp>
      <p:pic>
        <p:nvPicPr>
          <p:cNvPr id="4884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1252" y="1643062"/>
            <a:ext cx="4248150" cy="48958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104127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Untitled-Scanned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944166"/>
            <a:ext cx="4374356" cy="57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54227" y="195263"/>
            <a:ext cx="109728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r-HR" altLang="sr-Latn-RS" dirty="0">
                <a:solidFill>
                  <a:srgbClr val="F3CE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ARHITEKTONSKO-GRAĐEVINSKE MJERE ZOP-a</a:t>
            </a:r>
            <a:endParaRPr lang="en-US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231607" y="561975"/>
            <a:ext cx="1727909" cy="3000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VATROGASNI PRISTUP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060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77" y="188119"/>
            <a:ext cx="10816281" cy="540544"/>
          </a:xfrm>
          <a:solidFill>
            <a:srgbClr val="333333">
              <a:alpha val="67999"/>
            </a:srgbClr>
          </a:solidFill>
          <a:ln/>
        </p:spPr>
        <p:txBody>
          <a:bodyPr/>
          <a:lstStyle/>
          <a:p>
            <a:r>
              <a:rPr lang="hr-HR" altLang="sr-Latn-RS" sz="1500" b="1" dirty="0">
                <a:solidFill>
                  <a:srgbClr val="FFFF00"/>
                </a:solidFill>
              </a:rPr>
              <a:t>PRAVILNIK</a:t>
            </a:r>
            <a:br>
              <a:rPr lang="hr-HR" altLang="sr-Latn-RS" sz="1500" b="1" dirty="0">
                <a:solidFill>
                  <a:srgbClr val="FFFF00"/>
                </a:solidFill>
              </a:rPr>
            </a:br>
            <a:r>
              <a:rPr lang="hr-HR" altLang="sr-Latn-RS" sz="1500" b="1" dirty="0">
                <a:solidFill>
                  <a:srgbClr val="FFFF00"/>
                </a:solidFill>
              </a:rPr>
              <a:t>O UVJETIMA ZA VATROGASNE PRISTUPE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5589" y="851004"/>
            <a:ext cx="10552670" cy="2199378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altLang="sr-Latn-RS" sz="1350" dirty="0" err="1"/>
              <a:t>Članak</a:t>
            </a:r>
            <a:r>
              <a:rPr lang="es-ES" altLang="sr-Latn-RS" sz="1350" dirty="0"/>
              <a:t> 2.</a:t>
            </a:r>
            <a:r>
              <a:rPr lang="es-ES" altLang="sr-Latn-RS" sz="1350" b="1" dirty="0"/>
              <a:t> </a:t>
            </a:r>
            <a:endParaRPr lang="en-GB" altLang="sr-Latn-RS" sz="1350" b="1" dirty="0"/>
          </a:p>
          <a:p>
            <a:pPr algn="just"/>
            <a:r>
              <a:rPr lang="hr-HR" altLang="sr-Latn-RS" sz="1350" u="sng" dirty="0">
                <a:latin typeface="+mj-lt"/>
              </a:rPr>
              <a:t>Vatrogasni pristupi moraju biti osigurani:</a:t>
            </a:r>
            <a:r>
              <a:rPr lang="hr-HR" altLang="sr-Latn-RS" sz="1350" dirty="0">
                <a:latin typeface="+mj-lt"/>
              </a:rPr>
              <a:t> </a:t>
            </a:r>
          </a:p>
          <a:p>
            <a:pPr algn="just">
              <a:buFontTx/>
              <a:buNone/>
            </a:pPr>
            <a:endParaRPr lang="en-GB" altLang="sr-Latn-RS" sz="1350" dirty="0">
              <a:latin typeface="+mj-lt"/>
            </a:endParaRPr>
          </a:p>
          <a:p>
            <a:pPr algn="just">
              <a:buFontTx/>
              <a:buNone/>
            </a:pPr>
            <a:r>
              <a:rPr lang="en-GB" altLang="sr-Latn-RS" sz="1350" dirty="0">
                <a:latin typeface="+mj-lt"/>
              </a:rPr>
              <a:t>- </a:t>
            </a:r>
            <a:r>
              <a:rPr lang="en-GB" altLang="sr-Latn-RS" sz="1350" dirty="0" err="1">
                <a:latin typeface="+mj-lt"/>
              </a:rPr>
              <a:t>najmanje</a:t>
            </a:r>
            <a:r>
              <a:rPr lang="en-GB" altLang="sr-Latn-RS" sz="1350" dirty="0">
                <a:latin typeface="+mj-lt"/>
              </a:rPr>
              <a:t> s </a:t>
            </a:r>
            <a:r>
              <a:rPr lang="en-GB" altLang="sr-Latn-RS" sz="1350" dirty="0" err="1">
                <a:latin typeface="+mj-lt"/>
              </a:rPr>
              <a:t>jedne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strane</a:t>
            </a:r>
            <a:r>
              <a:rPr lang="en-GB" altLang="sr-Latn-RS" sz="1350" dirty="0">
                <a:latin typeface="+mj-lt"/>
              </a:rPr>
              <a:t>, </a:t>
            </a:r>
            <a:r>
              <a:rPr lang="en-GB" altLang="sr-Latn-RS" sz="1350" dirty="0" err="1">
                <a:latin typeface="+mj-lt"/>
              </a:rPr>
              <a:t>i</a:t>
            </a:r>
            <a:r>
              <a:rPr lang="en-GB" altLang="sr-Latn-RS" sz="1350" dirty="0">
                <a:latin typeface="+mj-lt"/>
              </a:rPr>
              <a:t> to </a:t>
            </a:r>
            <a:r>
              <a:rPr lang="en-GB" altLang="sr-Latn-RS" sz="1350" dirty="0" err="1">
                <a:latin typeface="+mj-lt"/>
              </a:rPr>
              <a:t>duže</a:t>
            </a:r>
            <a:r>
              <a:rPr lang="en-GB" altLang="sr-Latn-RS" sz="1350" dirty="0">
                <a:latin typeface="+mj-lt"/>
              </a:rPr>
              <a:t>, </a:t>
            </a:r>
            <a:r>
              <a:rPr lang="en-GB" altLang="sr-Latn-RS" sz="1350" dirty="0" err="1">
                <a:latin typeface="+mj-lt"/>
              </a:rPr>
              <a:t>kod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građevina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niske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stambene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izgradnje</a:t>
            </a:r>
            <a:r>
              <a:rPr lang="en-GB" altLang="sr-Latn-RS" sz="1350" dirty="0">
                <a:latin typeface="+mj-lt"/>
              </a:rPr>
              <a:t> (</a:t>
            </a:r>
            <a:r>
              <a:rPr lang="en-GB" altLang="sr-Latn-RS" sz="1350" dirty="0" err="1">
                <a:latin typeface="+mj-lt"/>
              </a:rPr>
              <a:t>prizemne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i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jednokatne</a:t>
            </a:r>
            <a:r>
              <a:rPr lang="en-GB" altLang="sr-Latn-RS" sz="1350" dirty="0">
                <a:latin typeface="+mj-lt"/>
              </a:rPr>
              <a:t>) </a:t>
            </a:r>
            <a:r>
              <a:rPr lang="en-GB" altLang="sr-Latn-RS" sz="1350" dirty="0" err="1">
                <a:latin typeface="+mj-lt"/>
              </a:rPr>
              <a:t>i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kolektivnog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stanovanja</a:t>
            </a:r>
            <a:r>
              <a:rPr lang="en-GB" altLang="sr-Latn-RS" sz="1350" dirty="0">
                <a:latin typeface="+mj-lt"/>
              </a:rPr>
              <a:t>, </a:t>
            </a:r>
            <a:r>
              <a:rPr lang="en-GB" altLang="sr-Latn-RS" sz="1350" dirty="0" err="1">
                <a:latin typeface="+mj-lt"/>
              </a:rPr>
              <a:t>te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građevina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koje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imaju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obostrano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orijentirane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stambene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jedinice</a:t>
            </a:r>
            <a:r>
              <a:rPr lang="en-GB" altLang="sr-Latn-RS" sz="1350" dirty="0">
                <a:latin typeface="+mj-lt"/>
              </a:rPr>
              <a:t>, a </a:t>
            </a:r>
            <a:r>
              <a:rPr lang="en-GB" altLang="sr-Latn-RS" sz="1350" dirty="0" err="1">
                <a:latin typeface="+mj-lt"/>
              </a:rPr>
              <a:t>čija</a:t>
            </a:r>
            <a:r>
              <a:rPr lang="hr-HR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visina</a:t>
            </a:r>
            <a:r>
              <a:rPr lang="en-GB" altLang="sr-Latn-RS" sz="1350" dirty="0">
                <a:latin typeface="+mj-lt"/>
              </a:rPr>
              <a:t> ne </a:t>
            </a:r>
            <a:r>
              <a:rPr lang="en-GB" altLang="sr-Latn-RS" sz="1350" dirty="0" err="1">
                <a:latin typeface="+mj-lt"/>
              </a:rPr>
              <a:t>prelazi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četiri</a:t>
            </a:r>
            <a:r>
              <a:rPr lang="en-GB" altLang="sr-Latn-RS" sz="1350" dirty="0">
                <a:latin typeface="+mj-lt"/>
              </a:rPr>
              <a:t> kata</a:t>
            </a:r>
            <a:r>
              <a:rPr lang="hr-HR" altLang="sr-Latn-RS" sz="1350" dirty="0">
                <a:latin typeface="+mj-lt"/>
              </a:rPr>
              <a:t> </a:t>
            </a:r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3827860" y="6561535"/>
            <a:ext cx="4525565" cy="0"/>
          </a:xfrm>
          <a:prstGeom prst="line">
            <a:avLst/>
          </a:prstGeom>
          <a:noFill/>
          <a:ln w="28575">
            <a:solidFill>
              <a:srgbClr val="F1B5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5393531" y="6571060"/>
            <a:ext cx="15776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Symbol" panose="05050102010706020507" pitchFamily="18" charset="2"/>
              <a:buNone/>
            </a:pPr>
            <a:r>
              <a:rPr lang="en-US" altLang="sr-Latn-RS" sz="9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©</a:t>
            </a:r>
            <a:r>
              <a:rPr lang="hr-HR" altLang="sr-Latn-RS" sz="9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M. Carević, dipl. ing. arh.</a:t>
            </a:r>
            <a:endParaRPr lang="en-US" altLang="sr-Latn-RS" sz="9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231606" y="4049316"/>
            <a:ext cx="685800" cy="2536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5231606" y="3779044"/>
            <a:ext cx="685800" cy="253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5231606" y="3508773"/>
            <a:ext cx="685800" cy="2536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5231606" y="3239691"/>
            <a:ext cx="685800" cy="2536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5231606" y="2969419"/>
            <a:ext cx="685800" cy="253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>
            <a:off x="4583907" y="4319588"/>
            <a:ext cx="2159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5906691" y="3509962"/>
            <a:ext cx="99392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/>
              <a:t>Max. 4 kata</a:t>
            </a:r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7203281" y="2969419"/>
            <a:ext cx="0" cy="13501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7203282" y="3509962"/>
            <a:ext cx="62388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/>
              <a:t>&lt; 16m</a:t>
            </a: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4556523" y="4076700"/>
            <a:ext cx="297656" cy="161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64" name="Oval 16"/>
          <p:cNvSpPr>
            <a:spLocks noChangeArrowheads="1"/>
          </p:cNvSpPr>
          <p:nvPr/>
        </p:nvSpPr>
        <p:spPr bwMode="auto">
          <a:xfrm>
            <a:off x="4773216" y="42386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65" name="Oval 17"/>
          <p:cNvSpPr>
            <a:spLocks noChangeArrowheads="1"/>
          </p:cNvSpPr>
          <p:nvPr/>
        </p:nvSpPr>
        <p:spPr bwMode="auto">
          <a:xfrm>
            <a:off x="4556522" y="42386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66" name="AutoShape 18"/>
          <p:cNvSpPr>
            <a:spLocks noChangeArrowheads="1"/>
          </p:cNvSpPr>
          <p:nvPr/>
        </p:nvSpPr>
        <p:spPr bwMode="auto">
          <a:xfrm rot="1515871">
            <a:off x="4935141" y="3429000"/>
            <a:ext cx="80963" cy="703660"/>
          </a:xfrm>
          <a:prstGeom prst="flowChartInputOutpu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67" name="Line 19"/>
          <p:cNvSpPr>
            <a:spLocks noChangeShapeType="1"/>
          </p:cNvSpPr>
          <p:nvPr/>
        </p:nvSpPr>
        <p:spPr bwMode="auto">
          <a:xfrm>
            <a:off x="4826794" y="4427935"/>
            <a:ext cx="377429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68" name="Rectangle 20"/>
          <p:cNvSpPr>
            <a:spLocks noChangeArrowheads="1"/>
          </p:cNvSpPr>
          <p:nvPr/>
        </p:nvSpPr>
        <p:spPr bwMode="auto">
          <a:xfrm>
            <a:off x="4773217" y="4481512"/>
            <a:ext cx="88517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/>
              <a:t>Max. 12m</a:t>
            </a:r>
          </a:p>
        </p:txBody>
      </p:sp>
      <p:sp>
        <p:nvSpPr>
          <p:cNvPr id="283669" name="Rectangle 21"/>
          <p:cNvSpPr>
            <a:spLocks noChangeArrowheads="1"/>
          </p:cNvSpPr>
          <p:nvPr/>
        </p:nvSpPr>
        <p:spPr bwMode="auto">
          <a:xfrm>
            <a:off x="5258991" y="4887516"/>
            <a:ext cx="647700" cy="12418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70" name="Line 22"/>
          <p:cNvSpPr>
            <a:spLocks noChangeShapeType="1"/>
          </p:cNvSpPr>
          <p:nvPr/>
        </p:nvSpPr>
        <p:spPr bwMode="auto">
          <a:xfrm>
            <a:off x="5258991" y="534590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71" name="Line 23"/>
          <p:cNvSpPr>
            <a:spLocks noChangeShapeType="1"/>
          </p:cNvSpPr>
          <p:nvPr/>
        </p:nvSpPr>
        <p:spPr bwMode="auto">
          <a:xfrm>
            <a:off x="5258991" y="5724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72" name="Line 24"/>
          <p:cNvSpPr>
            <a:spLocks noChangeShapeType="1"/>
          </p:cNvSpPr>
          <p:nvPr/>
        </p:nvSpPr>
        <p:spPr bwMode="auto">
          <a:xfrm>
            <a:off x="5312569" y="4887517"/>
            <a:ext cx="0" cy="45839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73" name="Line 25"/>
          <p:cNvSpPr>
            <a:spLocks noChangeShapeType="1"/>
          </p:cNvSpPr>
          <p:nvPr/>
        </p:nvSpPr>
        <p:spPr bwMode="auto">
          <a:xfrm>
            <a:off x="5853113" y="4887517"/>
            <a:ext cx="0" cy="45839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74" name="Rectangle 26"/>
          <p:cNvSpPr>
            <a:spLocks noChangeArrowheads="1"/>
          </p:cNvSpPr>
          <p:nvPr/>
        </p:nvSpPr>
        <p:spPr bwMode="auto">
          <a:xfrm>
            <a:off x="4556523" y="5049442"/>
            <a:ext cx="297656" cy="62031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>
            <a:off x="4880373" y="5750719"/>
            <a:ext cx="37742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>
            <a:off x="4232673" y="5831681"/>
            <a:ext cx="88517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/>
              <a:t>Max. 12m</a:t>
            </a:r>
          </a:p>
        </p:txBody>
      </p:sp>
      <p:sp>
        <p:nvSpPr>
          <p:cNvPr id="283677" name="Line 29"/>
          <p:cNvSpPr>
            <a:spLocks noChangeShapeType="1"/>
          </p:cNvSpPr>
          <p:nvPr/>
        </p:nvSpPr>
        <p:spPr bwMode="auto">
          <a:xfrm>
            <a:off x="5312569" y="5724526"/>
            <a:ext cx="0" cy="40362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78" name="Line 30"/>
          <p:cNvSpPr>
            <a:spLocks noChangeShapeType="1"/>
          </p:cNvSpPr>
          <p:nvPr/>
        </p:nvSpPr>
        <p:spPr bwMode="auto">
          <a:xfrm>
            <a:off x="5853113" y="5724526"/>
            <a:ext cx="0" cy="40362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79" name="Line 31"/>
          <p:cNvSpPr>
            <a:spLocks noChangeShapeType="1"/>
          </p:cNvSpPr>
          <p:nvPr/>
        </p:nvSpPr>
        <p:spPr bwMode="auto">
          <a:xfrm flipV="1">
            <a:off x="5744766" y="5157788"/>
            <a:ext cx="0" cy="188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0" name="Line 32"/>
          <p:cNvSpPr>
            <a:spLocks noChangeShapeType="1"/>
          </p:cNvSpPr>
          <p:nvPr/>
        </p:nvSpPr>
        <p:spPr bwMode="auto">
          <a:xfrm flipH="1">
            <a:off x="5582841" y="5157788"/>
            <a:ext cx="161925" cy="188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1" name="Line 33"/>
          <p:cNvSpPr>
            <a:spLocks noChangeShapeType="1"/>
          </p:cNvSpPr>
          <p:nvPr/>
        </p:nvSpPr>
        <p:spPr bwMode="auto">
          <a:xfrm>
            <a:off x="5744766" y="5724525"/>
            <a:ext cx="0" cy="188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2" name="Line 34"/>
          <p:cNvSpPr>
            <a:spLocks noChangeShapeType="1"/>
          </p:cNvSpPr>
          <p:nvPr/>
        </p:nvSpPr>
        <p:spPr bwMode="auto">
          <a:xfrm flipH="1" flipV="1">
            <a:off x="5582841" y="5724525"/>
            <a:ext cx="161925" cy="188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3" name="Line 35"/>
          <p:cNvSpPr>
            <a:spLocks noChangeShapeType="1"/>
          </p:cNvSpPr>
          <p:nvPr/>
        </p:nvSpPr>
        <p:spPr bwMode="auto">
          <a:xfrm flipH="1">
            <a:off x="5312569" y="5103019"/>
            <a:ext cx="216694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4" name="Line 36"/>
          <p:cNvSpPr>
            <a:spLocks noChangeShapeType="1"/>
          </p:cNvSpPr>
          <p:nvPr/>
        </p:nvSpPr>
        <p:spPr bwMode="auto">
          <a:xfrm flipH="1">
            <a:off x="5312569" y="5940029"/>
            <a:ext cx="216694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5" name="Line 37"/>
          <p:cNvSpPr>
            <a:spLocks noChangeShapeType="1"/>
          </p:cNvSpPr>
          <p:nvPr/>
        </p:nvSpPr>
        <p:spPr bwMode="auto">
          <a:xfrm rot="10800000" flipH="1">
            <a:off x="5636419" y="5103019"/>
            <a:ext cx="216694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6" name="Line 38"/>
          <p:cNvSpPr>
            <a:spLocks noChangeShapeType="1"/>
          </p:cNvSpPr>
          <p:nvPr/>
        </p:nvSpPr>
        <p:spPr bwMode="auto">
          <a:xfrm rot="10800000" flipH="1">
            <a:off x="5636419" y="5940029"/>
            <a:ext cx="216694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3688" name="Rectangle 40"/>
          <p:cNvSpPr>
            <a:spLocks noChangeArrowheads="1"/>
          </p:cNvSpPr>
          <p:nvPr/>
        </p:nvSpPr>
        <p:spPr bwMode="auto">
          <a:xfrm>
            <a:off x="5961460" y="5049442"/>
            <a:ext cx="20788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sr-Latn-RS" sz="1350" dirty="0" err="1">
                <a:latin typeface="+mj-lt"/>
              </a:rPr>
              <a:t>obostrano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orijentirane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stambene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jedinice</a:t>
            </a:r>
            <a:endParaRPr lang="hr-HR" altLang="sr-Latn-RS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95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611" y="188119"/>
            <a:ext cx="11598875" cy="540544"/>
          </a:xfrm>
          <a:solidFill>
            <a:srgbClr val="333333">
              <a:alpha val="67999"/>
            </a:srgbClr>
          </a:solidFill>
          <a:ln/>
        </p:spPr>
        <p:txBody>
          <a:bodyPr/>
          <a:lstStyle/>
          <a:p>
            <a:r>
              <a:rPr lang="hr-HR" altLang="sr-Latn-RS" sz="1500" b="1" dirty="0">
                <a:solidFill>
                  <a:srgbClr val="FFFF00"/>
                </a:solidFill>
              </a:rPr>
              <a:t>PRAVILNIK</a:t>
            </a:r>
            <a:br>
              <a:rPr lang="hr-HR" altLang="sr-Latn-RS" sz="1500" b="1" dirty="0">
                <a:solidFill>
                  <a:srgbClr val="FFFF00"/>
                </a:solidFill>
              </a:rPr>
            </a:br>
            <a:r>
              <a:rPr lang="hr-HR" altLang="sr-Latn-RS" sz="1500" b="1" dirty="0">
                <a:solidFill>
                  <a:srgbClr val="FFFF00"/>
                </a:solidFill>
              </a:rPr>
              <a:t>O UVJETIMA ZA VATROGASNE PRISTUPE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787" y="876896"/>
            <a:ext cx="10659762" cy="269321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hr-HR" altLang="sr-Latn-RS" sz="1350" dirty="0">
                <a:latin typeface="Arial Black" panose="020B0A04020102020204" pitchFamily="34" charset="0"/>
              </a:rPr>
              <a:t>- </a:t>
            </a:r>
            <a:r>
              <a:rPr lang="hr-HR" altLang="sr-Latn-RS" sz="1350" dirty="0">
                <a:latin typeface="+mj-lt"/>
              </a:rPr>
              <a:t>najmanje s dvije duže strane kod: 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građevina i prostora za javne skupove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građevina namijenjenim odgoju i obrazovanju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bolnica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hotela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trgovačkih, industrijskih i visokih građevina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stambenih građevina s jednostrano orijentiranim stambenim jedinicama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stambenim građevinama koje imaju više od četiri kata</a:t>
            </a:r>
          </a:p>
          <a:p>
            <a:pPr lvl="1" algn="just">
              <a:lnSpc>
                <a:spcPct val="80000"/>
              </a:lnSpc>
            </a:pPr>
            <a:r>
              <a:rPr lang="hr-HR" altLang="sr-Latn-RS" sz="1350" dirty="0">
                <a:latin typeface="+mj-lt"/>
              </a:rPr>
              <a:t>svim drugim građevinama i prostorima u kojima se okuplja, radi i boravi više od 100 osoba </a:t>
            </a:r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3827860" y="6561535"/>
            <a:ext cx="4525565" cy="0"/>
          </a:xfrm>
          <a:prstGeom prst="line">
            <a:avLst/>
          </a:prstGeom>
          <a:noFill/>
          <a:ln w="28575">
            <a:solidFill>
              <a:srgbClr val="F1B5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5393531" y="6571060"/>
            <a:ext cx="15776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Symbol" panose="05050102010706020507" pitchFamily="18" charset="2"/>
              <a:buNone/>
            </a:pPr>
            <a:r>
              <a:rPr lang="en-US" altLang="sr-Latn-RS" sz="9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©</a:t>
            </a:r>
            <a:r>
              <a:rPr lang="hr-HR" altLang="sr-Latn-RS" sz="9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M. Carević, dipl. ing. arh.</a:t>
            </a:r>
            <a:endParaRPr lang="en-US" altLang="sr-Latn-RS" sz="9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4502944" y="5724525"/>
            <a:ext cx="685800" cy="253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4502944" y="5454254"/>
            <a:ext cx="685800" cy="2536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4502944" y="5183981"/>
            <a:ext cx="685800" cy="253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4502944" y="4914900"/>
            <a:ext cx="685800" cy="253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82" name="Rectangle 10"/>
          <p:cNvSpPr>
            <a:spLocks noChangeArrowheads="1"/>
          </p:cNvSpPr>
          <p:nvPr/>
        </p:nvSpPr>
        <p:spPr bwMode="auto">
          <a:xfrm>
            <a:off x="4502944" y="4644629"/>
            <a:ext cx="685800" cy="2536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>
            <a:off x="3855244" y="5994797"/>
            <a:ext cx="2159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684" name="Rectangle 12"/>
          <p:cNvSpPr>
            <a:spLocks noChangeArrowheads="1"/>
          </p:cNvSpPr>
          <p:nvPr/>
        </p:nvSpPr>
        <p:spPr bwMode="auto">
          <a:xfrm>
            <a:off x="5501879" y="4995862"/>
            <a:ext cx="7326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/>
              <a:t>&gt; 4 kata</a:t>
            </a:r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3908823" y="5751910"/>
            <a:ext cx="297656" cy="161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88" name="Oval 16"/>
          <p:cNvSpPr>
            <a:spLocks noChangeArrowheads="1"/>
          </p:cNvSpPr>
          <p:nvPr/>
        </p:nvSpPr>
        <p:spPr bwMode="auto">
          <a:xfrm>
            <a:off x="4125516" y="591383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89" name="Oval 17"/>
          <p:cNvSpPr>
            <a:spLocks noChangeArrowheads="1"/>
          </p:cNvSpPr>
          <p:nvPr/>
        </p:nvSpPr>
        <p:spPr bwMode="auto">
          <a:xfrm>
            <a:off x="3908822" y="591383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90" name="AutoShape 18"/>
          <p:cNvSpPr>
            <a:spLocks noChangeArrowheads="1"/>
          </p:cNvSpPr>
          <p:nvPr/>
        </p:nvSpPr>
        <p:spPr bwMode="auto">
          <a:xfrm rot="631299">
            <a:off x="4286251" y="4401741"/>
            <a:ext cx="79772" cy="1406128"/>
          </a:xfrm>
          <a:prstGeom prst="flowChartInputOutpu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94" name="Rectangle 22"/>
          <p:cNvSpPr>
            <a:spLocks noChangeArrowheads="1"/>
          </p:cNvSpPr>
          <p:nvPr/>
        </p:nvSpPr>
        <p:spPr bwMode="auto">
          <a:xfrm>
            <a:off x="5474494" y="5751910"/>
            <a:ext cx="297656" cy="161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95" name="Oval 23"/>
          <p:cNvSpPr>
            <a:spLocks noChangeArrowheads="1"/>
          </p:cNvSpPr>
          <p:nvPr/>
        </p:nvSpPr>
        <p:spPr bwMode="auto">
          <a:xfrm>
            <a:off x="5691187" y="591383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96" name="Oval 24"/>
          <p:cNvSpPr>
            <a:spLocks noChangeArrowheads="1"/>
          </p:cNvSpPr>
          <p:nvPr/>
        </p:nvSpPr>
        <p:spPr bwMode="auto">
          <a:xfrm>
            <a:off x="5474494" y="591383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97" name="AutoShape 25"/>
          <p:cNvSpPr>
            <a:spLocks noChangeArrowheads="1"/>
          </p:cNvSpPr>
          <p:nvPr/>
        </p:nvSpPr>
        <p:spPr bwMode="auto">
          <a:xfrm rot="-11566378">
            <a:off x="5339953" y="4482703"/>
            <a:ext cx="80963" cy="1298972"/>
          </a:xfrm>
          <a:prstGeom prst="flowChartInputOutpu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698" name="Line 26"/>
          <p:cNvSpPr>
            <a:spLocks noChangeShapeType="1"/>
          </p:cNvSpPr>
          <p:nvPr/>
        </p:nvSpPr>
        <p:spPr bwMode="auto">
          <a:xfrm flipV="1">
            <a:off x="4502944" y="4104085"/>
            <a:ext cx="0" cy="54054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01" name="Line 29"/>
          <p:cNvSpPr>
            <a:spLocks noChangeShapeType="1"/>
          </p:cNvSpPr>
          <p:nvPr/>
        </p:nvSpPr>
        <p:spPr bwMode="auto">
          <a:xfrm flipV="1">
            <a:off x="5185172" y="4104085"/>
            <a:ext cx="0" cy="54054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02" name="Rectangle 30"/>
          <p:cNvSpPr>
            <a:spLocks noChangeArrowheads="1"/>
          </p:cNvSpPr>
          <p:nvPr/>
        </p:nvSpPr>
        <p:spPr bwMode="auto">
          <a:xfrm>
            <a:off x="7284244" y="4157663"/>
            <a:ext cx="647700" cy="12418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703" name="Line 31"/>
          <p:cNvSpPr>
            <a:spLocks noChangeShapeType="1"/>
          </p:cNvSpPr>
          <p:nvPr/>
        </p:nvSpPr>
        <p:spPr bwMode="auto">
          <a:xfrm flipV="1">
            <a:off x="7554516" y="4157662"/>
            <a:ext cx="0" cy="124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04" name="Line 32"/>
          <p:cNvSpPr>
            <a:spLocks noChangeShapeType="1"/>
          </p:cNvSpPr>
          <p:nvPr/>
        </p:nvSpPr>
        <p:spPr bwMode="auto">
          <a:xfrm flipV="1">
            <a:off x="7690247" y="4157662"/>
            <a:ext cx="0" cy="124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07" name="Rectangle 35"/>
          <p:cNvSpPr>
            <a:spLocks noChangeArrowheads="1"/>
          </p:cNvSpPr>
          <p:nvPr/>
        </p:nvSpPr>
        <p:spPr bwMode="auto">
          <a:xfrm>
            <a:off x="6771085" y="4455319"/>
            <a:ext cx="297656" cy="62031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284720" name="Rectangle 48"/>
          <p:cNvSpPr>
            <a:spLocks noChangeArrowheads="1"/>
          </p:cNvSpPr>
          <p:nvPr/>
        </p:nvSpPr>
        <p:spPr bwMode="auto">
          <a:xfrm>
            <a:off x="6474619" y="5643563"/>
            <a:ext cx="20788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1350" dirty="0">
                <a:latin typeface="+mj-lt"/>
              </a:rPr>
              <a:t>jednostrano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orijentirane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stambene</a:t>
            </a:r>
            <a:r>
              <a:rPr lang="en-GB" altLang="sr-Latn-RS" sz="1350" dirty="0">
                <a:latin typeface="+mj-lt"/>
              </a:rPr>
              <a:t> </a:t>
            </a:r>
            <a:r>
              <a:rPr lang="en-GB" altLang="sr-Latn-RS" sz="1350" dirty="0" err="1">
                <a:latin typeface="+mj-lt"/>
              </a:rPr>
              <a:t>jedinice</a:t>
            </a:r>
            <a:endParaRPr lang="hr-HR" altLang="sr-Latn-RS" sz="1350" dirty="0">
              <a:latin typeface="+mj-lt"/>
            </a:endParaRPr>
          </a:p>
        </p:txBody>
      </p:sp>
      <p:sp>
        <p:nvSpPr>
          <p:cNvPr id="284721" name="Line 49"/>
          <p:cNvSpPr>
            <a:spLocks noChangeShapeType="1"/>
          </p:cNvSpPr>
          <p:nvPr/>
        </p:nvSpPr>
        <p:spPr bwMode="auto">
          <a:xfrm flipH="1">
            <a:off x="7284244" y="4482704"/>
            <a:ext cx="270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2" name="Line 50"/>
          <p:cNvSpPr>
            <a:spLocks noChangeShapeType="1"/>
          </p:cNvSpPr>
          <p:nvPr/>
        </p:nvSpPr>
        <p:spPr bwMode="auto">
          <a:xfrm flipH="1">
            <a:off x="7284244" y="4779169"/>
            <a:ext cx="270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3" name="Line 51"/>
          <p:cNvSpPr>
            <a:spLocks noChangeShapeType="1"/>
          </p:cNvSpPr>
          <p:nvPr/>
        </p:nvSpPr>
        <p:spPr bwMode="auto">
          <a:xfrm flipH="1">
            <a:off x="7284244" y="5103019"/>
            <a:ext cx="270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 flipH="1">
            <a:off x="7689056" y="4482704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 flipH="1">
            <a:off x="7689056" y="4779169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H="1">
            <a:off x="7689056" y="5103019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H="1">
            <a:off x="7473553" y="442793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7473553" y="4346972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29" name="Line 57"/>
          <p:cNvSpPr>
            <a:spLocks noChangeShapeType="1"/>
          </p:cNvSpPr>
          <p:nvPr/>
        </p:nvSpPr>
        <p:spPr bwMode="auto">
          <a:xfrm flipH="1">
            <a:off x="7473553" y="4725591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0" name="Line 58"/>
          <p:cNvSpPr>
            <a:spLocks noChangeShapeType="1"/>
          </p:cNvSpPr>
          <p:nvPr/>
        </p:nvSpPr>
        <p:spPr bwMode="auto">
          <a:xfrm flipV="1">
            <a:off x="7473553" y="4644628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 flipH="1">
            <a:off x="7473553" y="5049441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 flipV="1">
            <a:off x="7473553" y="4968478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H="1">
            <a:off x="7473553" y="531971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473553" y="5238750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>
            <a:off x="7689056" y="442793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6" name="Line 64"/>
          <p:cNvSpPr>
            <a:spLocks noChangeShapeType="1"/>
          </p:cNvSpPr>
          <p:nvPr/>
        </p:nvSpPr>
        <p:spPr bwMode="auto">
          <a:xfrm flipH="1" flipV="1">
            <a:off x="7689056" y="4346972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7" name="Line 65"/>
          <p:cNvSpPr>
            <a:spLocks noChangeShapeType="1"/>
          </p:cNvSpPr>
          <p:nvPr/>
        </p:nvSpPr>
        <p:spPr bwMode="auto">
          <a:xfrm>
            <a:off x="7689056" y="4725591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8" name="Line 66"/>
          <p:cNvSpPr>
            <a:spLocks noChangeShapeType="1"/>
          </p:cNvSpPr>
          <p:nvPr/>
        </p:nvSpPr>
        <p:spPr bwMode="auto">
          <a:xfrm flipH="1" flipV="1">
            <a:off x="7689056" y="4644628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39" name="Line 67"/>
          <p:cNvSpPr>
            <a:spLocks noChangeShapeType="1"/>
          </p:cNvSpPr>
          <p:nvPr/>
        </p:nvSpPr>
        <p:spPr bwMode="auto">
          <a:xfrm>
            <a:off x="7689056" y="5049441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40" name="Line 68"/>
          <p:cNvSpPr>
            <a:spLocks noChangeShapeType="1"/>
          </p:cNvSpPr>
          <p:nvPr/>
        </p:nvSpPr>
        <p:spPr bwMode="auto">
          <a:xfrm flipH="1" flipV="1">
            <a:off x="7689056" y="4968478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41" name="Line 69"/>
          <p:cNvSpPr>
            <a:spLocks noChangeShapeType="1"/>
          </p:cNvSpPr>
          <p:nvPr/>
        </p:nvSpPr>
        <p:spPr bwMode="auto">
          <a:xfrm>
            <a:off x="7689056" y="531971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42" name="Line 70"/>
          <p:cNvSpPr>
            <a:spLocks noChangeShapeType="1"/>
          </p:cNvSpPr>
          <p:nvPr/>
        </p:nvSpPr>
        <p:spPr bwMode="auto">
          <a:xfrm flipH="1" flipV="1">
            <a:off x="7689056" y="5238750"/>
            <a:ext cx="8096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84743" name="Rectangle 71"/>
          <p:cNvSpPr>
            <a:spLocks noChangeArrowheads="1"/>
          </p:cNvSpPr>
          <p:nvPr/>
        </p:nvSpPr>
        <p:spPr bwMode="auto">
          <a:xfrm>
            <a:off x="8121254" y="4482704"/>
            <a:ext cx="297656" cy="62031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3473007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631093" y="195263"/>
            <a:ext cx="8262550" cy="2140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r-HR" altLang="sr-Latn-RS" sz="1275" i="1" dirty="0">
                <a:solidFill>
                  <a:srgbClr val="F3CE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ARHITEKTONSKO-GRAĐEVINSKE MJERE ZOP-a</a:t>
            </a:r>
            <a:endParaRPr lang="en-US" altLang="sr-Latn-RS" sz="135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827860" y="6615113"/>
            <a:ext cx="4525565" cy="0"/>
          </a:xfrm>
          <a:prstGeom prst="line">
            <a:avLst/>
          </a:prstGeom>
          <a:noFill/>
          <a:ln w="28575">
            <a:solidFill>
              <a:srgbClr val="F1B5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339953" y="6581775"/>
            <a:ext cx="11112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sr-Latn-RS" sz="1050">
                <a:effectLst>
                  <a:outerShdw blurRad="38100" dist="38100" dir="2700000" algn="tl">
                    <a:srgbClr val="C0C0C0"/>
                  </a:outerShdw>
                </a:effectLst>
              </a:rPr>
              <a:t>©</a:t>
            </a:r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600">
                <a:effectLst>
                  <a:outerShdw blurRad="38100" dist="38100" dir="2700000" algn="tl">
                    <a:srgbClr val="C0C0C0"/>
                  </a:outerShdw>
                </a:effectLst>
              </a:rPr>
              <a:t>M. Carević, dipl. ing. arh.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061941" y="549854"/>
            <a:ext cx="10347463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sr-Latn-R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RAZMAK POVRŠINE ZA OPERATIVNI RAD VOZILA OD PODNOŽJA, TJ. OD VANJSKIH ZIDOVAZIDOVA (čl. 14)</a:t>
            </a:r>
            <a:endParaRPr lang="en-US" altLang="sr-Latn-R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68616" name="Picture 8" descr="pristup vozi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964406"/>
            <a:ext cx="4036219" cy="45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6611541" y="5426869"/>
            <a:ext cx="0" cy="3786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7461647" y="5101829"/>
            <a:ext cx="0" cy="70365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6611542" y="5697141"/>
            <a:ext cx="85010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4324350" y="5873354"/>
            <a:ext cx="305949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X = </a:t>
            </a:r>
            <a:r>
              <a:rPr lang="hr-HR" altLang="sr-Latn-RS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12m</a:t>
            </a:r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 ZA GRAĐEVINE VISINE DO 16m</a:t>
            </a:r>
          </a:p>
          <a:p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X = </a:t>
            </a:r>
            <a:r>
              <a:rPr lang="hr-HR" altLang="sr-Latn-RS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6m</a:t>
            </a:r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 ZA GRAĐEVINE VIŠE OD 16m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23" name="AutoShape 15"/>
          <p:cNvSpPr>
            <a:spLocks/>
          </p:cNvSpPr>
          <p:nvPr/>
        </p:nvSpPr>
        <p:spPr bwMode="auto">
          <a:xfrm>
            <a:off x="6913960" y="5373291"/>
            <a:ext cx="261938" cy="272653"/>
          </a:xfrm>
          <a:prstGeom prst="borderCallout2">
            <a:avLst>
              <a:gd name="adj1" fmla="val 31440"/>
              <a:gd name="adj2" fmla="val -21819"/>
              <a:gd name="adj3" fmla="val 31440"/>
              <a:gd name="adj4" fmla="val -470000"/>
              <a:gd name="adj5" fmla="val 202185"/>
              <a:gd name="adj6" fmla="val -923634"/>
            </a:avLst>
          </a:prstGeom>
          <a:solidFill>
            <a:srgbClr val="F1B56D">
              <a:alpha val="49001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hr-HR" altLang="sr-Latn-RS" sz="135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endParaRPr lang="en-US" altLang="sr-Latn-R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537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583907" y="533401"/>
            <a:ext cx="3618310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sr-Latn-R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VATROGASNI PRISTUP</a:t>
            </a:r>
            <a:endParaRPr lang="en-US" altLang="sr-Latn-R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9637" name="Picture 5" descr="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94" y="998935"/>
            <a:ext cx="444222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Freeform 8"/>
          <p:cNvSpPr>
            <a:spLocks/>
          </p:cNvSpPr>
          <p:nvPr/>
        </p:nvSpPr>
        <p:spPr bwMode="auto">
          <a:xfrm>
            <a:off x="5586413" y="2978944"/>
            <a:ext cx="1993106" cy="223838"/>
          </a:xfrm>
          <a:custGeom>
            <a:avLst/>
            <a:gdLst>
              <a:gd name="T0" fmla="*/ 6 w 1674"/>
              <a:gd name="T1" fmla="*/ 30 h 188"/>
              <a:gd name="T2" fmla="*/ 1674 w 1674"/>
              <a:gd name="T3" fmla="*/ 0 h 188"/>
              <a:gd name="T4" fmla="*/ 1674 w 1674"/>
              <a:gd name="T5" fmla="*/ 158 h 188"/>
              <a:gd name="T6" fmla="*/ 0 w 1674"/>
              <a:gd name="T7" fmla="*/ 188 h 188"/>
              <a:gd name="T8" fmla="*/ 6 w 1674"/>
              <a:gd name="T9" fmla="*/ 3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4" h="188">
                <a:moveTo>
                  <a:pt x="6" y="30"/>
                </a:moveTo>
                <a:lnTo>
                  <a:pt x="1674" y="0"/>
                </a:lnTo>
                <a:lnTo>
                  <a:pt x="1674" y="158"/>
                </a:lnTo>
                <a:lnTo>
                  <a:pt x="0" y="188"/>
                </a:lnTo>
                <a:lnTo>
                  <a:pt x="6" y="3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038600" y="195263"/>
            <a:ext cx="4629150" cy="257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r-HR" altLang="sr-Latn-RS" sz="1275" i="1" dirty="0">
                <a:solidFill>
                  <a:srgbClr val="F3CE6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ARHITEKTONSKO-GRAĐEVINSKE MJERE ZOP-a</a:t>
            </a:r>
            <a:endParaRPr lang="en-US" altLang="sr-Latn-RS" sz="135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827860" y="6615113"/>
            <a:ext cx="4525565" cy="0"/>
          </a:xfrm>
          <a:prstGeom prst="line">
            <a:avLst/>
          </a:prstGeom>
          <a:noFill/>
          <a:ln w="28575">
            <a:solidFill>
              <a:srgbClr val="F1B5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339953" y="6581775"/>
            <a:ext cx="11112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sr-Latn-RS" sz="1050">
                <a:effectLst>
                  <a:outerShdw blurRad="38100" dist="38100" dir="2700000" algn="tl">
                    <a:srgbClr val="C0C0C0"/>
                  </a:outerShdw>
                </a:effectLst>
              </a:rPr>
              <a:t>©</a:t>
            </a:r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600">
                <a:effectLst>
                  <a:outerShdw blurRad="38100" dist="38100" dir="2700000" algn="tl">
                    <a:srgbClr val="C0C0C0"/>
                  </a:outerShdw>
                </a:effectLst>
              </a:rPr>
              <a:t>M. Carević, dipl. ing. arh.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222103" y="5949554"/>
            <a:ext cx="3754939" cy="5078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3CE6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PRAVILNIK O UVJETIMA ZA VATROGASNE PRISTUPE</a:t>
            </a:r>
          </a:p>
          <a:p>
            <a:pPr algn="ctr"/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(“NN” 35/94 i 55/94, 142/03)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717257" y="1588294"/>
            <a:ext cx="502061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6-12</a:t>
            </a:r>
            <a:endParaRPr lang="en-US" altLang="sr-Latn-RS" sz="13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712619" y="2146697"/>
            <a:ext cx="612668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3x4 m</a:t>
            </a:r>
            <a:endParaRPr lang="en-US" altLang="sr-Latn-RS" sz="13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 rot="16200000">
            <a:off x="6576418" y="2644126"/>
            <a:ext cx="327422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7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6-12</a:t>
            </a:r>
            <a:endParaRPr lang="en-US" altLang="sr-Latn-RS" sz="7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7677150" y="3230166"/>
            <a:ext cx="351378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sr-Latn-RS" sz="10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≤</a:t>
            </a:r>
            <a:r>
              <a:rPr lang="hr-HR" altLang="sr-Latn-RS" sz="10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1</a:t>
            </a:r>
            <a:endParaRPr lang="en-US" altLang="sr-Latn-RS" sz="10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 rot="18663506">
            <a:off x="5108457" y="4969052"/>
            <a:ext cx="771365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R=13-15</a:t>
            </a:r>
            <a:endParaRPr lang="en-US" altLang="sr-Latn-RS" sz="13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 rot="24378362">
            <a:off x="4316693" y="4955955"/>
            <a:ext cx="771365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R=13-15</a:t>
            </a:r>
            <a:endParaRPr lang="en-US" altLang="sr-Latn-RS" sz="13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 rot="23944980">
            <a:off x="5216805" y="3327180"/>
            <a:ext cx="771365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R=13-15</a:t>
            </a:r>
            <a:endParaRPr lang="en-US" altLang="sr-Latn-RS" sz="13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7005637" y="2980135"/>
            <a:ext cx="519694" cy="20774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7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5,5x11m</a:t>
            </a:r>
            <a:endParaRPr lang="en-US" altLang="sr-Latn-RS" sz="7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249591" y="2995613"/>
            <a:ext cx="519694" cy="20774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7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5,5x11m</a:t>
            </a:r>
            <a:endParaRPr lang="en-US" altLang="sr-Latn-RS" sz="7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5585222" y="3002757"/>
            <a:ext cx="519694" cy="20774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7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5,5x11m</a:t>
            </a:r>
            <a:endParaRPr lang="en-US" altLang="sr-Latn-RS" sz="7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274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936892" cy="474265"/>
          </a:xfrm>
        </p:spPr>
        <p:txBody>
          <a:bodyPr>
            <a:normAutofit fontScale="90000"/>
          </a:bodyPr>
          <a:lstStyle/>
          <a:p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OSNOVNI ELEMENTI VATROGASNIH PRISTUPA</a:t>
            </a:r>
            <a:br>
              <a:rPr lang="en-US" altLang="sr-Latn-R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altLang="sr-Latn-RS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038600" y="195263"/>
            <a:ext cx="4629150" cy="257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sr-Latn-RS" sz="135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3827860" y="6615113"/>
            <a:ext cx="4525565" cy="0"/>
          </a:xfrm>
          <a:prstGeom prst="line">
            <a:avLst/>
          </a:prstGeom>
          <a:noFill/>
          <a:ln w="28575">
            <a:solidFill>
              <a:srgbClr val="F1B5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339953" y="6581775"/>
            <a:ext cx="11112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sr-Latn-RS" sz="1050">
                <a:effectLst>
                  <a:outerShdw blurRad="38100" dist="38100" dir="2700000" algn="tl">
                    <a:srgbClr val="C0C0C0"/>
                  </a:outerShdw>
                </a:effectLst>
              </a:rPr>
              <a:t>©</a:t>
            </a:r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600">
                <a:effectLst>
                  <a:outerShdw blurRad="38100" dist="38100" dir="2700000" algn="tl">
                    <a:srgbClr val="C0C0C0"/>
                  </a:outerShdw>
                </a:effectLst>
              </a:rPr>
              <a:t>M. Carević, dipl. ing. arh.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60" name="Picture 8" descr="vat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47" y="1009252"/>
            <a:ext cx="4721440" cy="52061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3" name="Freeform 11"/>
          <p:cNvSpPr>
            <a:spLocks/>
          </p:cNvSpPr>
          <p:nvPr/>
        </p:nvSpPr>
        <p:spPr bwMode="auto">
          <a:xfrm>
            <a:off x="5974556" y="2489598"/>
            <a:ext cx="314325" cy="167878"/>
          </a:xfrm>
          <a:custGeom>
            <a:avLst/>
            <a:gdLst>
              <a:gd name="T0" fmla="*/ 243 w 252"/>
              <a:gd name="T1" fmla="*/ 0 h 123"/>
              <a:gd name="T2" fmla="*/ 0 w 252"/>
              <a:gd name="T3" fmla="*/ 18 h 123"/>
              <a:gd name="T4" fmla="*/ 9 w 252"/>
              <a:gd name="T5" fmla="*/ 123 h 123"/>
              <a:gd name="T6" fmla="*/ 252 w 252"/>
              <a:gd name="T7" fmla="*/ 105 h 123"/>
              <a:gd name="T8" fmla="*/ 243 w 25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3">
                <a:moveTo>
                  <a:pt x="243" y="0"/>
                </a:moveTo>
                <a:lnTo>
                  <a:pt x="0" y="18"/>
                </a:lnTo>
                <a:lnTo>
                  <a:pt x="9" y="123"/>
                </a:lnTo>
                <a:lnTo>
                  <a:pt x="252" y="105"/>
                </a:lnTo>
                <a:lnTo>
                  <a:pt x="243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64" name="Freeform 12"/>
          <p:cNvSpPr>
            <a:spLocks/>
          </p:cNvSpPr>
          <p:nvPr/>
        </p:nvSpPr>
        <p:spPr bwMode="auto">
          <a:xfrm>
            <a:off x="5993606" y="2744391"/>
            <a:ext cx="300038" cy="157163"/>
          </a:xfrm>
          <a:custGeom>
            <a:avLst/>
            <a:gdLst>
              <a:gd name="T0" fmla="*/ 243 w 252"/>
              <a:gd name="T1" fmla="*/ 0 h 123"/>
              <a:gd name="T2" fmla="*/ 0 w 252"/>
              <a:gd name="T3" fmla="*/ 18 h 123"/>
              <a:gd name="T4" fmla="*/ 9 w 252"/>
              <a:gd name="T5" fmla="*/ 123 h 123"/>
              <a:gd name="T6" fmla="*/ 252 w 252"/>
              <a:gd name="T7" fmla="*/ 105 h 123"/>
              <a:gd name="T8" fmla="*/ 243 w 25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3">
                <a:moveTo>
                  <a:pt x="243" y="0"/>
                </a:moveTo>
                <a:lnTo>
                  <a:pt x="0" y="18"/>
                </a:lnTo>
                <a:lnTo>
                  <a:pt x="9" y="123"/>
                </a:lnTo>
                <a:lnTo>
                  <a:pt x="252" y="105"/>
                </a:lnTo>
                <a:lnTo>
                  <a:pt x="243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912644" y="2481262"/>
            <a:ext cx="4523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600"/>
              <a:t>5,5x11m</a:t>
            </a:r>
            <a:endParaRPr lang="en-US" altLang="sr-Latn-RS" sz="600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24550" y="2732485"/>
            <a:ext cx="4523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600"/>
              <a:t>5,5x11m</a:t>
            </a:r>
            <a:endParaRPr lang="en-US" altLang="sr-Latn-RS" sz="600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V="1">
            <a:off x="5881687" y="2907507"/>
            <a:ext cx="139304" cy="12930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V="1">
            <a:off x="5931694" y="2750344"/>
            <a:ext cx="842963" cy="1439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560094" y="4203688"/>
            <a:ext cx="2021681" cy="577081"/>
          </a:xfrm>
          <a:prstGeom prst="rect">
            <a:avLst/>
          </a:prstGeom>
          <a:solidFill>
            <a:schemeClr val="bg1"/>
          </a:solidFill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r-HR" altLang="sr-Latn-RS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POVRŠINA PREDVIĐENA ZA OKOMIT POLOŽAJ VATR. VOZILA U ODNOSU NA OBJEKAT</a:t>
            </a:r>
            <a:endParaRPr lang="en-US" altLang="sr-Latn-RS" sz="105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4772" name="Freeform 20"/>
          <p:cNvSpPr>
            <a:spLocks/>
          </p:cNvSpPr>
          <p:nvPr/>
        </p:nvSpPr>
        <p:spPr bwMode="auto">
          <a:xfrm>
            <a:off x="6712744" y="2588419"/>
            <a:ext cx="303610" cy="146447"/>
          </a:xfrm>
          <a:custGeom>
            <a:avLst/>
            <a:gdLst>
              <a:gd name="T0" fmla="*/ 243 w 252"/>
              <a:gd name="T1" fmla="*/ 0 h 123"/>
              <a:gd name="T2" fmla="*/ 0 w 252"/>
              <a:gd name="T3" fmla="*/ 18 h 123"/>
              <a:gd name="T4" fmla="*/ 9 w 252"/>
              <a:gd name="T5" fmla="*/ 123 h 123"/>
              <a:gd name="T6" fmla="*/ 252 w 252"/>
              <a:gd name="T7" fmla="*/ 105 h 123"/>
              <a:gd name="T8" fmla="*/ 243 w 25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3">
                <a:moveTo>
                  <a:pt x="243" y="0"/>
                </a:moveTo>
                <a:lnTo>
                  <a:pt x="0" y="18"/>
                </a:lnTo>
                <a:lnTo>
                  <a:pt x="9" y="123"/>
                </a:lnTo>
                <a:lnTo>
                  <a:pt x="252" y="105"/>
                </a:lnTo>
                <a:lnTo>
                  <a:pt x="243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657975" y="2562225"/>
            <a:ext cx="4523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600"/>
              <a:t>5,5x11m</a:t>
            </a:r>
            <a:endParaRPr lang="en-US" altLang="sr-Latn-RS" sz="600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H="1" flipV="1">
            <a:off x="6267450" y="2210992"/>
            <a:ext cx="0" cy="19288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H="1" flipV="1">
            <a:off x="6306741" y="2218135"/>
            <a:ext cx="3572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 flipV="1">
            <a:off x="6242447" y="2271713"/>
            <a:ext cx="100013" cy="357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6276975" y="2074069"/>
            <a:ext cx="28405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1m</a:t>
            </a:r>
            <a:endParaRPr lang="en-US" altLang="sr-Latn-RS" sz="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 flipV="1">
            <a:off x="6667500" y="2357438"/>
            <a:ext cx="0" cy="2964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 flipV="1">
            <a:off x="6710363" y="2353867"/>
            <a:ext cx="0" cy="23931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 flipV="1">
            <a:off x="6642498" y="2400301"/>
            <a:ext cx="92869" cy="35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6563916" y="2182416"/>
            <a:ext cx="28405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1m</a:t>
            </a:r>
            <a:endParaRPr lang="en-US" altLang="sr-Latn-RS" sz="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 rot="16200000">
            <a:off x="6507957" y="3272968"/>
            <a:ext cx="30837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altLang="sr-Latn-RS" sz="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V="1">
            <a:off x="6719888" y="3320654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 rot="16200000">
            <a:off x="6169224" y="1762892"/>
            <a:ext cx="146447" cy="161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4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altLang="sr-Latn-RS" sz="45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 flipV="1">
            <a:off x="6287691" y="1754981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 rot="-23735859">
            <a:off x="7602728" y="4899593"/>
            <a:ext cx="420308" cy="161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450">
                <a:effectLst>
                  <a:outerShdw blurRad="38100" dist="38100" dir="2700000" algn="tl">
                    <a:srgbClr val="C0C0C0"/>
                  </a:outerShdw>
                </a:effectLst>
              </a:rPr>
              <a:t>Ru = 5,0m</a:t>
            </a:r>
            <a:endParaRPr lang="en-US" altLang="sr-Latn-RS" sz="4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 rot="16200000">
            <a:off x="6875614" y="2185333"/>
            <a:ext cx="2231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altLang="sr-Latn-RS" sz="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90" name="Line 38"/>
          <p:cNvSpPr>
            <a:spLocks noChangeShapeType="1"/>
          </p:cNvSpPr>
          <p:nvPr/>
        </p:nvSpPr>
        <p:spPr bwMode="auto">
          <a:xfrm>
            <a:off x="5069681" y="1107281"/>
            <a:ext cx="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91" name="Line 39"/>
          <p:cNvSpPr>
            <a:spLocks noChangeShapeType="1"/>
          </p:cNvSpPr>
          <p:nvPr/>
        </p:nvSpPr>
        <p:spPr bwMode="auto">
          <a:xfrm>
            <a:off x="8017669" y="1133475"/>
            <a:ext cx="0" cy="1250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93" name="Line 41"/>
          <p:cNvSpPr>
            <a:spLocks noChangeShapeType="1"/>
          </p:cNvSpPr>
          <p:nvPr/>
        </p:nvSpPr>
        <p:spPr bwMode="auto">
          <a:xfrm>
            <a:off x="5069681" y="1232297"/>
            <a:ext cx="29479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sm" len="lg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94" name="Text Box 42"/>
          <p:cNvSpPr txBox="1">
            <a:spLocks noChangeArrowheads="1"/>
          </p:cNvSpPr>
          <p:nvPr/>
        </p:nvSpPr>
        <p:spPr bwMode="auto">
          <a:xfrm>
            <a:off x="5262563" y="1071563"/>
            <a:ext cx="200407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75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SLIJEPI KRAK &gt; 100m </a:t>
            </a:r>
            <a:r>
              <a:rPr lang="hr-HR" altLang="sr-Latn-RS" sz="75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→ POTREBNO OKRETIŠTE</a:t>
            </a:r>
          </a:p>
        </p:txBody>
      </p:sp>
      <p:sp>
        <p:nvSpPr>
          <p:cNvPr id="74795" name="Freeform 43"/>
          <p:cNvSpPr>
            <a:spLocks/>
          </p:cNvSpPr>
          <p:nvPr/>
        </p:nvSpPr>
        <p:spPr bwMode="auto">
          <a:xfrm rot="-416060">
            <a:off x="5773342" y="1668066"/>
            <a:ext cx="286940" cy="141684"/>
          </a:xfrm>
          <a:custGeom>
            <a:avLst/>
            <a:gdLst>
              <a:gd name="T0" fmla="*/ 243 w 252"/>
              <a:gd name="T1" fmla="*/ 0 h 123"/>
              <a:gd name="T2" fmla="*/ 0 w 252"/>
              <a:gd name="T3" fmla="*/ 18 h 123"/>
              <a:gd name="T4" fmla="*/ 9 w 252"/>
              <a:gd name="T5" fmla="*/ 123 h 123"/>
              <a:gd name="T6" fmla="*/ 252 w 252"/>
              <a:gd name="T7" fmla="*/ 105 h 123"/>
              <a:gd name="T8" fmla="*/ 243 w 25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3">
                <a:moveTo>
                  <a:pt x="243" y="0"/>
                </a:moveTo>
                <a:lnTo>
                  <a:pt x="0" y="18"/>
                </a:lnTo>
                <a:lnTo>
                  <a:pt x="9" y="123"/>
                </a:lnTo>
                <a:lnTo>
                  <a:pt x="252" y="105"/>
                </a:lnTo>
                <a:lnTo>
                  <a:pt x="243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96" name="Freeform 44"/>
          <p:cNvSpPr>
            <a:spLocks/>
          </p:cNvSpPr>
          <p:nvPr/>
        </p:nvSpPr>
        <p:spPr bwMode="auto">
          <a:xfrm>
            <a:off x="6285310" y="1587104"/>
            <a:ext cx="286940" cy="141684"/>
          </a:xfrm>
          <a:custGeom>
            <a:avLst/>
            <a:gdLst>
              <a:gd name="T0" fmla="*/ 243 w 252"/>
              <a:gd name="T1" fmla="*/ 0 h 123"/>
              <a:gd name="T2" fmla="*/ 0 w 252"/>
              <a:gd name="T3" fmla="*/ 18 h 123"/>
              <a:gd name="T4" fmla="*/ 9 w 252"/>
              <a:gd name="T5" fmla="*/ 123 h 123"/>
              <a:gd name="T6" fmla="*/ 252 w 252"/>
              <a:gd name="T7" fmla="*/ 105 h 123"/>
              <a:gd name="T8" fmla="*/ 243 w 25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3">
                <a:moveTo>
                  <a:pt x="243" y="0"/>
                </a:moveTo>
                <a:lnTo>
                  <a:pt x="0" y="18"/>
                </a:lnTo>
                <a:lnTo>
                  <a:pt x="9" y="123"/>
                </a:lnTo>
                <a:lnTo>
                  <a:pt x="252" y="105"/>
                </a:lnTo>
                <a:lnTo>
                  <a:pt x="243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97" name="Freeform 45"/>
          <p:cNvSpPr>
            <a:spLocks/>
          </p:cNvSpPr>
          <p:nvPr/>
        </p:nvSpPr>
        <p:spPr bwMode="auto">
          <a:xfrm rot="-416060">
            <a:off x="6974681" y="3433763"/>
            <a:ext cx="286941" cy="141685"/>
          </a:xfrm>
          <a:custGeom>
            <a:avLst/>
            <a:gdLst>
              <a:gd name="T0" fmla="*/ 243 w 252"/>
              <a:gd name="T1" fmla="*/ 0 h 123"/>
              <a:gd name="T2" fmla="*/ 0 w 252"/>
              <a:gd name="T3" fmla="*/ 18 h 123"/>
              <a:gd name="T4" fmla="*/ 9 w 252"/>
              <a:gd name="T5" fmla="*/ 123 h 123"/>
              <a:gd name="T6" fmla="*/ 252 w 252"/>
              <a:gd name="T7" fmla="*/ 105 h 123"/>
              <a:gd name="T8" fmla="*/ 243 w 25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3">
                <a:moveTo>
                  <a:pt x="243" y="0"/>
                </a:moveTo>
                <a:lnTo>
                  <a:pt x="0" y="18"/>
                </a:lnTo>
                <a:lnTo>
                  <a:pt x="9" y="123"/>
                </a:lnTo>
                <a:lnTo>
                  <a:pt x="252" y="105"/>
                </a:lnTo>
                <a:lnTo>
                  <a:pt x="243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4798" name="Text Box 46"/>
          <p:cNvSpPr txBox="1">
            <a:spLocks noChangeArrowheads="1"/>
          </p:cNvSpPr>
          <p:nvPr/>
        </p:nvSpPr>
        <p:spPr bwMode="auto">
          <a:xfrm rot="-756337">
            <a:off x="6902846" y="3422806"/>
            <a:ext cx="418704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525"/>
              <a:t>5,5x11m</a:t>
            </a:r>
            <a:endParaRPr lang="en-US" altLang="sr-Latn-RS" sz="525"/>
          </a:p>
        </p:txBody>
      </p:sp>
      <p:sp>
        <p:nvSpPr>
          <p:cNvPr id="74799" name="Text Box 47"/>
          <p:cNvSpPr txBox="1">
            <a:spLocks noChangeArrowheads="1"/>
          </p:cNvSpPr>
          <p:nvPr/>
        </p:nvSpPr>
        <p:spPr bwMode="auto">
          <a:xfrm rot="-378680">
            <a:off x="6215856" y="1576147"/>
            <a:ext cx="418704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525"/>
              <a:t>5,5x11m</a:t>
            </a:r>
            <a:endParaRPr lang="en-US" altLang="sr-Latn-RS" sz="525"/>
          </a:p>
        </p:txBody>
      </p:sp>
      <p:sp>
        <p:nvSpPr>
          <p:cNvPr id="74800" name="Text Box 48"/>
          <p:cNvSpPr txBox="1">
            <a:spLocks noChangeArrowheads="1"/>
          </p:cNvSpPr>
          <p:nvPr/>
        </p:nvSpPr>
        <p:spPr bwMode="auto">
          <a:xfrm rot="-552417">
            <a:off x="5694362" y="1647584"/>
            <a:ext cx="418704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525"/>
              <a:t>5,5x11m</a:t>
            </a:r>
            <a:endParaRPr lang="en-US" altLang="sr-Latn-RS" sz="525"/>
          </a:p>
        </p:txBody>
      </p:sp>
    </p:spTree>
    <p:extLst>
      <p:ext uri="{BB962C8B-B14F-4D97-AF65-F5344CB8AC3E}">
        <p14:creationId xmlns:p14="http://schemas.microsoft.com/office/powerpoint/2010/main" val="13923601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500449" y="-168674"/>
            <a:ext cx="10515600" cy="1325563"/>
          </a:xfrm>
        </p:spPr>
        <p:txBody>
          <a:bodyPr/>
          <a:lstStyle/>
          <a:p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OSNOVNI ELEMENTI VATROGASNIH PRISTUPA</a:t>
            </a:r>
            <a:br>
              <a:rPr lang="en-US" altLang="sr-Latn-R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altLang="sr-Latn-RS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038600" y="195263"/>
            <a:ext cx="4629150" cy="257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sr-Latn-RS" sz="135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3827860" y="6615113"/>
            <a:ext cx="4525565" cy="0"/>
          </a:xfrm>
          <a:prstGeom prst="line">
            <a:avLst/>
          </a:prstGeom>
          <a:noFill/>
          <a:ln w="28575">
            <a:solidFill>
              <a:srgbClr val="F1B5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339953" y="6581775"/>
            <a:ext cx="11112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sr-Latn-RS" sz="1050">
                <a:effectLst>
                  <a:outerShdw blurRad="38100" dist="38100" dir="2700000" algn="tl">
                    <a:srgbClr val="C0C0C0"/>
                  </a:outerShdw>
                </a:effectLst>
              </a:rPr>
              <a:t>©</a:t>
            </a:r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600">
                <a:effectLst>
                  <a:outerShdw blurRad="38100" dist="38100" dir="2700000" algn="tl">
                    <a:srgbClr val="C0C0C0"/>
                  </a:outerShdw>
                </a:effectLst>
              </a:rPr>
              <a:t>M. Carević, dipl. ing. arh.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6807" name="Picture 7" descr="okretan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7" y="946547"/>
            <a:ext cx="4302919" cy="554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 rot="16200000">
            <a:off x="5841006" y="1957366"/>
            <a:ext cx="542136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350">
                <a:effectLst>
                  <a:outerShdw blurRad="38100" dist="38100" dir="2700000" algn="tl">
                    <a:srgbClr val="C0C0C0"/>
                  </a:outerShdw>
                </a:effectLst>
              </a:rPr>
              <a:t>3,5m</a:t>
            </a:r>
            <a:endParaRPr lang="en-US" altLang="sr-Latn-RS" sz="135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419850" y="3729038"/>
            <a:ext cx="1962150" cy="22736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1B56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hr-HR" altLang="sr-Latn-RS" sz="1575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OKRETNICE OMOGUĆUJU MANEVAR BEZ VELIKOG GUBITKA VREMENA. POSTAVLJAJU SE NA SVIM SLIJEPIM KRAKOVIMA DULJIM OD </a:t>
            </a:r>
            <a:r>
              <a:rPr lang="hr-HR" altLang="sr-Latn-RS" sz="157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100m</a:t>
            </a:r>
            <a:r>
              <a:rPr lang="hr-HR" altLang="sr-Latn-RS" sz="1575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</a:t>
            </a:r>
            <a:endParaRPr lang="en-US" altLang="sr-Latn-RS" sz="1575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1997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92CB-21A9-4FA5-AD18-1C18D8D8CFE1}" type="slidenum">
              <a:rPr lang="hr-HR"/>
              <a:pPr/>
              <a:t>68</a:t>
            </a:fld>
            <a:endParaRPr lang="hr-HR" dirty="0"/>
          </a:p>
        </p:txBody>
      </p:sp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922639" y="1645902"/>
            <a:ext cx="10503242" cy="50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GB" sz="2000" b="1" dirty="0">
                <a:latin typeface="+mj-lt"/>
              </a:rPr>
              <a:t>UVJETI KORI</a:t>
            </a:r>
            <a:r>
              <a:rPr lang="hr-HR" sz="2000" b="1" dirty="0">
                <a:latin typeface="+mj-lt"/>
              </a:rPr>
              <a:t>Š</a:t>
            </a:r>
            <a:r>
              <a:rPr lang="en-GB" sz="2000" b="1" dirty="0">
                <a:latin typeface="+mj-lt"/>
              </a:rPr>
              <a:t>TENJA VATROGASNIH PRISTUPA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GB" sz="2000" b="1" dirty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r-HR" sz="2000" dirty="0">
                <a:latin typeface="+mj-lt"/>
              </a:rPr>
              <a:t>DA BI SE VATROGASNI PRISTUPI U ODREĐENOM TRENUTKU MOGLI KORISTITI U SVRHU KOJOJ SU NAMIJENJENI, POTREBNO JE: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hr-HR" sz="2000" dirty="0">
              <a:latin typeface="+mj-lt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§"/>
            </a:pPr>
            <a:r>
              <a:rPr lang="hr-HR" sz="2000" dirty="0">
                <a:latin typeface="+mj-lt"/>
              </a:rPr>
              <a:t>DA BUDU </a:t>
            </a:r>
            <a:r>
              <a:rPr lang="hr-HR" sz="2000" b="1" u="sng" dirty="0">
                <a:solidFill>
                  <a:srgbClr val="FF0000"/>
                </a:solidFill>
                <a:latin typeface="+mj-lt"/>
              </a:rPr>
              <a:t>VIDLJIVO OZNAČENI OZNAKAMA </a:t>
            </a:r>
            <a:r>
              <a:rPr lang="hr-HR" sz="2000" dirty="0">
                <a:latin typeface="+mj-lt"/>
              </a:rPr>
              <a:t>SUKLADNO HRVATSKIM NORMAMA ILI PRAVILIMA TEHNIČKE PRAKSE; 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§"/>
            </a:pPr>
            <a:r>
              <a:rPr lang="hr-HR" sz="2000" dirty="0">
                <a:latin typeface="+mj-lt"/>
              </a:rPr>
              <a:t>DA SE NA POVRŠINAMA KOJE SE NALAZE IZMEĐU VANJSKIH ZIDOVA GRAĐEVINA I POVRŠINA ZA OPERATIVNI RAD VATROGASNIH VOZILA </a:t>
            </a:r>
            <a:r>
              <a:rPr lang="hr-HR" sz="2000" b="1" dirty="0">
                <a:latin typeface="+mj-lt"/>
              </a:rPr>
              <a:t>NE POSTAVLJAJU GRAĐEVINE ILI ZASAĐUJU VISOKI DRVOREDI KOJI PRIJEČE SLOBODAN MANEVAR VATROGASNE TEHNIKE; 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§"/>
            </a:pPr>
            <a:r>
              <a:rPr lang="hr-HR" sz="2000" dirty="0">
                <a:latin typeface="+mj-lt"/>
              </a:rPr>
              <a:t>DA NA POVRŠINAMA KOJE SU ISKLJUČIVO NAMIJENJENE ZA RAD S VATROGASNOM TEHNIKOM </a:t>
            </a:r>
            <a:r>
              <a:rPr lang="hr-HR" sz="2000" b="1" dirty="0">
                <a:solidFill>
                  <a:srgbClr val="FF0000"/>
                </a:solidFill>
                <a:latin typeface="+mj-lt"/>
              </a:rPr>
              <a:t>BUDU POSTAVLJENE RAMPE KAKO BI SE SPRIJEČIO DOLAZAK DRUGIH VOZILA</a:t>
            </a:r>
            <a:r>
              <a:rPr lang="hr-HR" sz="2000" b="1" dirty="0">
                <a:latin typeface="+mj-lt"/>
              </a:rPr>
              <a:t>, 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§"/>
            </a:pPr>
            <a:r>
              <a:rPr lang="hr-HR" sz="2000" dirty="0">
                <a:latin typeface="+mj-lt"/>
              </a:rPr>
              <a:t>DA BUDU </a:t>
            </a:r>
            <a:r>
              <a:rPr lang="hr-HR" sz="2000" b="1" dirty="0">
                <a:solidFill>
                  <a:srgbClr val="FF0000"/>
                </a:solidFill>
                <a:latin typeface="+mj-lt"/>
              </a:rPr>
              <a:t>STALNO PROHODNI </a:t>
            </a:r>
            <a:r>
              <a:rPr lang="hr-HR" sz="2000" dirty="0">
                <a:latin typeface="+mj-lt"/>
              </a:rPr>
              <a:t>U SVOJOJ PUNOJ ŠIRINI.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49643" y="113664"/>
            <a:ext cx="10733903" cy="15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4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PRAVILNIK O UVJETIMA ZA VATROGASNE PRISTUPE</a:t>
            </a:r>
          </a:p>
        </p:txBody>
      </p:sp>
    </p:spTree>
    <p:extLst>
      <p:ext uri="{BB962C8B-B14F-4D97-AF65-F5344CB8AC3E}">
        <p14:creationId xmlns:p14="http://schemas.microsoft.com/office/powerpoint/2010/main" val="3343256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pristu ljestv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68" y="1481406"/>
            <a:ext cx="3552310" cy="48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21492" y="323850"/>
            <a:ext cx="989364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VATROGASNI PRISTUP</a:t>
            </a:r>
            <a:endParaRPr lang="en-US" altLang="sr-Latn-RS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038600" y="195263"/>
            <a:ext cx="4629150" cy="257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sr-Latn-RS" sz="135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864942" y="773520"/>
            <a:ext cx="10354962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1B56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NA STAKLENIM FASADAMA POTREBNO JE PREDVIDJETI OTVORE ZA EVAKUACIJU I GAŠENJE NA UDALJENOSTI DO 25m.</a:t>
            </a:r>
            <a:endParaRPr lang="en-US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6042423" y="2025254"/>
            <a:ext cx="215503" cy="323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5178029" y="1538288"/>
            <a:ext cx="215503" cy="323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36267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PASIVNE MJERE ZOP-A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Koncept zaštite od požara obuhvaća i tzv,  </a:t>
            </a:r>
            <a:r>
              <a:rPr lang="hr-HR" b="1" dirty="0"/>
              <a:t>pasivne mjere </a:t>
            </a:r>
            <a:r>
              <a:rPr lang="hr-HR" dirty="0"/>
              <a:t>zaštite od požara što obuhvaća i tzv. </a:t>
            </a:r>
            <a:r>
              <a:rPr lang="hr-HR" b="1" u="sng" dirty="0"/>
              <a:t>pasivne</a:t>
            </a:r>
            <a:r>
              <a:rPr lang="hr-HR" dirty="0"/>
              <a:t> (građevinske ), mjere kao što su vatrogasni pristupi , požarni i dimni  sektori, otpornost nosivih i pregradnih konstrukcija na vatru i dim, vatrootporna i protudimna vrata i dr. </a:t>
            </a:r>
          </a:p>
        </p:txBody>
      </p:sp>
    </p:spTree>
    <p:extLst>
      <p:ext uri="{BB962C8B-B14F-4D97-AF65-F5344CB8AC3E}">
        <p14:creationId xmlns:p14="http://schemas.microsoft.com/office/powerpoint/2010/main" val="6221838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96" y="1521151"/>
            <a:ext cx="8282499" cy="29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540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19" y="1392564"/>
            <a:ext cx="4264351" cy="38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844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76" y="1281870"/>
            <a:ext cx="8091041" cy="38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7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94" y="1276468"/>
            <a:ext cx="3272991" cy="4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745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ChangeArrowheads="1"/>
          </p:cNvSpPr>
          <p:nvPr/>
        </p:nvSpPr>
        <p:spPr bwMode="auto">
          <a:xfrm>
            <a:off x="1774826" y="1"/>
            <a:ext cx="8785225" cy="126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524001" y="1"/>
            <a:ext cx="5364163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 sz="2000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208214" y="260350"/>
            <a:ext cx="23764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900">
                <a:solidFill>
                  <a:schemeClr val="bg1"/>
                </a:solidFill>
              </a:rPr>
              <a:t>IZVOR : FREE PRESS INTERNATIONAL</a:t>
            </a:r>
            <a:endParaRPr lang="en-GB" altLang="sr-Latn-RS" sz="90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 bwMode="auto">
          <a:xfrm>
            <a:off x="9983788" y="6453189"/>
            <a:ext cx="487362" cy="319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BA9D6B-F329-4184-B616-329FC7C64904}" type="slidenum">
              <a:rPr lang="hr-HR" altLang="sr-Latn-RS" sz="1200"/>
              <a:pPr algn="r" eaLnBrk="1" hangingPunct="1"/>
              <a:t>74</a:t>
            </a:fld>
            <a:endParaRPr lang="hr-HR" altLang="sr-Latn-RS" sz="1200"/>
          </a:p>
        </p:txBody>
      </p:sp>
      <p:sp>
        <p:nvSpPr>
          <p:cNvPr id="12294" name="Title 5"/>
          <p:cNvSpPr>
            <a:spLocks/>
          </p:cNvSpPr>
          <p:nvPr/>
        </p:nvSpPr>
        <p:spPr bwMode="auto">
          <a:xfrm>
            <a:off x="2063751" y="1268414"/>
            <a:ext cx="4608513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sz="2800" b="1">
                <a:solidFill>
                  <a:schemeClr val="tx2"/>
                </a:solidFill>
              </a:rPr>
              <a:t>PRAVILNIK O OTPORNOSTI NA POŽAR I DRUGIM ZAHTJEVIMA KOJE GRAĐEVINE MORAJU ZADOVOLJITI  U SLUČAJU POŽARA </a:t>
            </a:r>
          </a:p>
          <a:p>
            <a:r>
              <a:rPr lang="hr-HR" altLang="sr-Latn-RS" sz="2800" b="1">
                <a:solidFill>
                  <a:schemeClr val="tx2"/>
                </a:solidFill>
              </a:rPr>
              <a:t>NN 29/13,87/15</a:t>
            </a:r>
          </a:p>
        </p:txBody>
      </p:sp>
      <p:sp>
        <p:nvSpPr>
          <p:cNvPr id="12295" name="Subtitle 6"/>
          <p:cNvSpPr>
            <a:spLocks/>
          </p:cNvSpPr>
          <p:nvPr/>
        </p:nvSpPr>
        <p:spPr bwMode="auto">
          <a:xfrm>
            <a:off x="1952369" y="3719513"/>
            <a:ext cx="4935795" cy="177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hr-HR" altLang="sr-Latn-RS" sz="2000" dirty="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hr-HR" altLang="sr-Latn-RS" sz="2000" b="1" dirty="0">
                <a:solidFill>
                  <a:srgbClr val="FF0000"/>
                </a:solidFill>
              </a:rPr>
              <a:t>PODJELA GRAĐEVINA PO SKUPINAMA</a:t>
            </a:r>
          </a:p>
        </p:txBody>
      </p:sp>
      <p:pic>
        <p:nvPicPr>
          <p:cNvPr id="12296" name="Picture 14" descr="Untitled-Scanned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692151"/>
            <a:ext cx="33035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244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altLang="sr-Latn-RS" sz="2800"/>
              <a:t>KLASE ZGRADA – ZPS 1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484313"/>
            <a:ext cx="28257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 rot="10800000" flipV="1">
            <a:off x="2420938" y="1262064"/>
            <a:ext cx="475456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hr-HR" altLang="sr-Latn-RS" sz="2000"/>
              <a:t>(1) Zgrade podskupine 1 (ZPS 1) su slobodno stojeće zgrade </a:t>
            </a:r>
            <a:r>
              <a:rPr lang="hr-HR" altLang="sr-Latn-RS" sz="2000" u="sng">
                <a:solidFill>
                  <a:srgbClr val="FF0000"/>
                </a:solidFill>
              </a:rPr>
              <a:t>s najmanje tri strane dostupne vatrogascima </a:t>
            </a:r>
            <a:r>
              <a:rPr lang="hr-HR" altLang="sr-Latn-RS" sz="2000"/>
              <a:t>za gašenje požara s nivoa terena, koje sadrže </a:t>
            </a:r>
            <a:r>
              <a:rPr lang="hr-HR" altLang="sr-Latn-RS" sz="2000" u="sng">
                <a:solidFill>
                  <a:srgbClr val="FF0000"/>
                </a:solidFill>
              </a:rPr>
              <a:t>do tri nadzemne etaže </a:t>
            </a:r>
            <a:r>
              <a:rPr lang="hr-HR" altLang="sr-Latn-RS" sz="2000"/>
              <a:t>s </a:t>
            </a:r>
            <a:r>
              <a:rPr lang="hr-HR" altLang="sr-Latn-RS" sz="2000">
                <a:solidFill>
                  <a:srgbClr val="FF0000"/>
                </a:solidFill>
              </a:rPr>
              <a:t>kotom poda najviše etaže za boravak ljudi do </a:t>
            </a:r>
            <a:r>
              <a:rPr lang="hr-HR" altLang="sr-Latn-RS" sz="2000" u="sng">
                <a:solidFill>
                  <a:srgbClr val="FF0000"/>
                </a:solidFill>
              </a:rPr>
              <a:t>7,00 metara</a:t>
            </a:r>
            <a:r>
              <a:rPr lang="hr-HR" altLang="sr-Latn-RS" sz="2000" u="sng"/>
              <a:t> </a:t>
            </a:r>
            <a:r>
              <a:rPr lang="hr-HR" altLang="sr-Latn-RS" sz="2000"/>
              <a:t>mjereno od kote vanjskog terena s kojeg je moguća intervencija vatrogasaca, odnosno evakuacija ugroženih osoba, i koje </a:t>
            </a:r>
            <a:r>
              <a:rPr lang="hr-HR" altLang="sr-Latn-RS" sz="2000">
                <a:solidFill>
                  <a:srgbClr val="FF0000"/>
                </a:solidFill>
              </a:rPr>
              <a:t>sadrže </a:t>
            </a:r>
            <a:r>
              <a:rPr lang="hr-HR" altLang="sr-Latn-RS" sz="2000" u="sng">
                <a:solidFill>
                  <a:srgbClr val="FF0000"/>
                </a:solidFill>
              </a:rPr>
              <a:t>jedan stan ili jednu poslovnu jedinicu,</a:t>
            </a:r>
            <a:r>
              <a:rPr lang="hr-HR" altLang="sr-Latn-RS" sz="2000">
                <a:solidFill>
                  <a:srgbClr val="FF0000"/>
                </a:solidFill>
              </a:rPr>
              <a:t> tlocrtne (bruto) površine </a:t>
            </a:r>
            <a:r>
              <a:rPr lang="hr-HR" altLang="sr-Latn-RS" sz="2000" b="1" u="sng">
                <a:solidFill>
                  <a:srgbClr val="FF0000"/>
                </a:solidFill>
              </a:rPr>
              <a:t>do 400,00 m² </a:t>
            </a:r>
            <a:r>
              <a:rPr lang="hr-HR" altLang="sr-Latn-RS" sz="2000">
                <a:solidFill>
                  <a:srgbClr val="FF0000"/>
                </a:solidFill>
              </a:rPr>
              <a:t>i do </a:t>
            </a:r>
            <a:r>
              <a:rPr lang="hr-HR" altLang="sr-Latn-RS" sz="2000" u="sng">
                <a:solidFill>
                  <a:srgbClr val="FF0000"/>
                </a:solidFill>
              </a:rPr>
              <a:t>ukupno </a:t>
            </a:r>
            <a:r>
              <a:rPr lang="hr-HR" altLang="sr-Latn-RS" sz="2000" b="1" u="sng">
                <a:solidFill>
                  <a:srgbClr val="FF0000"/>
                </a:solidFill>
              </a:rPr>
              <a:t>50 korisnika</a:t>
            </a:r>
            <a:r>
              <a:rPr lang="hr-HR" altLang="sr-Latn-RS" sz="2000">
                <a:solidFill>
                  <a:srgbClr val="FF0000"/>
                </a:solidFill>
              </a:rPr>
              <a:t>;</a:t>
            </a:r>
          </a:p>
          <a:p>
            <a:pPr algn="just"/>
            <a:endParaRPr lang="hr-HR" altLang="sr-Latn-RS" sz="1200">
              <a:solidFill>
                <a:schemeClr val="hlink"/>
              </a:solidFill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735639" y="5589588"/>
            <a:ext cx="4681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800"/>
              <a:t>IZVOR: OIB Richtlinien- Die Harmonisierung der Baugesetze/Dipl.ing.Hasenbicher</a:t>
            </a:r>
          </a:p>
        </p:txBody>
      </p:sp>
    </p:spTree>
    <p:extLst>
      <p:ext uri="{BB962C8B-B14F-4D97-AF65-F5344CB8AC3E}">
        <p14:creationId xmlns:p14="http://schemas.microsoft.com/office/powerpoint/2010/main" val="2277949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altLang="sr-Latn-RS" sz="2800"/>
              <a:t>KLASE ZGRADA – ZPS 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1703389" y="1038225"/>
            <a:ext cx="5545137" cy="4464050"/>
          </a:xfrm>
        </p:spPr>
        <p:txBody>
          <a:bodyPr/>
          <a:lstStyle/>
          <a:p>
            <a:pPr algn="just"/>
            <a:endParaRPr lang="hr-HR" altLang="sr-Latn-RS" sz="1200"/>
          </a:p>
          <a:p>
            <a:r>
              <a:rPr lang="hr-HR" altLang="sr-Latn-RS" sz="2000"/>
              <a:t>(2) Zgrade podskupine 2 (ZPS 2) su slobodno stojeće zgrade i </a:t>
            </a:r>
            <a:r>
              <a:rPr lang="hr-HR" altLang="sr-Latn-RS" sz="2000">
                <a:solidFill>
                  <a:srgbClr val="FF0000"/>
                </a:solidFill>
              </a:rPr>
              <a:t>zgrade u nizu</a:t>
            </a:r>
            <a:r>
              <a:rPr lang="hr-HR" altLang="sr-Latn-RS" sz="2000"/>
              <a:t>, koje sadrže </a:t>
            </a:r>
            <a:r>
              <a:rPr lang="hr-HR" altLang="sr-Latn-RS" sz="2000" u="sng">
                <a:solidFill>
                  <a:srgbClr val="FF0000"/>
                </a:solidFill>
              </a:rPr>
              <a:t>do tri nadzemne etaže </a:t>
            </a:r>
            <a:r>
              <a:rPr lang="hr-HR" altLang="sr-Latn-RS" sz="2000" b="1">
                <a:solidFill>
                  <a:srgbClr val="FF0000"/>
                </a:solidFill>
              </a:rPr>
              <a:t>s kotom poda najviše etaže za boravak ljudi </a:t>
            </a:r>
            <a:r>
              <a:rPr lang="hr-HR" altLang="sr-Latn-RS" sz="2000" b="1" u="sng">
                <a:solidFill>
                  <a:srgbClr val="FF0000"/>
                </a:solidFill>
              </a:rPr>
              <a:t>do 7,00 metara </a:t>
            </a:r>
            <a:r>
              <a:rPr lang="hr-HR" altLang="sr-Latn-RS" sz="2000"/>
              <a:t>mjereno od kote vanjskog terena s kojeg je moguća intervencija vatrogasaca, odnosno evakuacija ugroženih osoba, i koje sadrže </a:t>
            </a:r>
            <a:r>
              <a:rPr lang="hr-HR" altLang="sr-Latn-RS" sz="2000" b="1">
                <a:solidFill>
                  <a:srgbClr val="FF0000"/>
                </a:solidFill>
              </a:rPr>
              <a:t>najviše </a:t>
            </a:r>
            <a:r>
              <a:rPr lang="hr-HR" altLang="sr-Latn-RS" sz="2000" b="1" u="sng">
                <a:solidFill>
                  <a:srgbClr val="FF0000"/>
                </a:solidFill>
              </a:rPr>
              <a:t>tri stana </a:t>
            </a:r>
            <a:r>
              <a:rPr lang="hr-HR" altLang="sr-Latn-RS" sz="2000" b="1">
                <a:solidFill>
                  <a:srgbClr val="FF0000"/>
                </a:solidFill>
              </a:rPr>
              <a:t>odnosno najviše </a:t>
            </a:r>
            <a:r>
              <a:rPr lang="hr-HR" altLang="sr-Latn-RS" sz="2000" b="1" u="sng">
                <a:solidFill>
                  <a:srgbClr val="FF0000"/>
                </a:solidFill>
              </a:rPr>
              <a:t>tri poslovne jedinice pojedinačne tlocrtne (bruto) površine do 400,00 m² </a:t>
            </a:r>
            <a:r>
              <a:rPr lang="hr-HR" altLang="sr-Latn-RS" sz="2000" b="1">
                <a:solidFill>
                  <a:srgbClr val="FF0000"/>
                </a:solidFill>
              </a:rPr>
              <a:t>i</a:t>
            </a:r>
            <a:r>
              <a:rPr lang="hr-HR" altLang="sr-Latn-RS" sz="2000"/>
              <a:t> ukupno </a:t>
            </a:r>
            <a:r>
              <a:rPr lang="hr-HR" altLang="sr-Latn-RS" sz="2000" b="1" u="sng">
                <a:solidFill>
                  <a:srgbClr val="FF0000"/>
                </a:solidFill>
              </a:rPr>
              <a:t>do 100 korisnika</a:t>
            </a:r>
            <a:r>
              <a:rPr lang="hr-HR" altLang="sr-Latn-RS" sz="2000"/>
              <a:t>;</a:t>
            </a:r>
          </a:p>
          <a:p>
            <a:endParaRPr lang="hr-HR" altLang="sr-Latn-RS" sz="1200"/>
          </a:p>
        </p:txBody>
      </p:sp>
      <p:pic>
        <p:nvPicPr>
          <p:cNvPr id="23556" name="Picture 9" descr="D:\Desktop desni\PRAVILNIK\FOTO TIPOVI ZGRADA\IMG_2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1628775"/>
            <a:ext cx="33861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559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altLang="sr-Latn-RS" sz="2800"/>
              <a:t>KLASE ZGRADA– ZPS 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1919289" y="1268413"/>
            <a:ext cx="4321175" cy="4178300"/>
          </a:xfrm>
        </p:spPr>
        <p:txBody>
          <a:bodyPr/>
          <a:lstStyle/>
          <a:p>
            <a:endParaRPr lang="hr-HR" altLang="sr-Latn-RS" sz="1200"/>
          </a:p>
          <a:p>
            <a:r>
              <a:rPr lang="hr-HR" altLang="sr-Latn-RS" sz="2000"/>
              <a:t>(3) Zgrade podskupine 3 (ZPS 3) su zgrade koje sadrže </a:t>
            </a:r>
            <a:r>
              <a:rPr lang="hr-HR" altLang="sr-Latn-RS" sz="2000" u="sng">
                <a:solidFill>
                  <a:srgbClr val="FF0000"/>
                </a:solidFill>
              </a:rPr>
              <a:t>do tri nadzemne etaže</a:t>
            </a:r>
            <a:r>
              <a:rPr lang="hr-HR" altLang="sr-Latn-RS" sz="2000">
                <a:solidFill>
                  <a:srgbClr val="FF0000"/>
                </a:solidFill>
              </a:rPr>
              <a:t> </a:t>
            </a:r>
            <a:r>
              <a:rPr lang="hr-HR" altLang="sr-Latn-RS" sz="2000"/>
              <a:t>s </a:t>
            </a:r>
            <a:r>
              <a:rPr lang="hr-HR" altLang="sr-Latn-RS" sz="2000">
                <a:solidFill>
                  <a:srgbClr val="FF0000"/>
                </a:solidFill>
              </a:rPr>
              <a:t>kotom poda najviše etaže za boravak ljudi </a:t>
            </a:r>
            <a:r>
              <a:rPr lang="hr-HR" altLang="sr-Latn-RS" sz="2000" u="sng">
                <a:solidFill>
                  <a:srgbClr val="FF0000"/>
                </a:solidFill>
              </a:rPr>
              <a:t>do 7,00 metara </a:t>
            </a:r>
            <a:r>
              <a:rPr lang="hr-HR" altLang="sr-Latn-RS" sz="2000"/>
              <a:t>mjereno od kote vanjskog terena s kojeg je moguća intervencija vatrogasaca, odnosno evakuacija ugroženih osoba, u kojima se okuplja </a:t>
            </a:r>
            <a:r>
              <a:rPr lang="hr-HR" altLang="sr-Latn-RS" sz="2000" u="sng">
                <a:solidFill>
                  <a:srgbClr val="FF0000"/>
                </a:solidFill>
              </a:rPr>
              <a:t>manje od 300 osoba</a:t>
            </a:r>
            <a:r>
              <a:rPr lang="hr-HR" altLang="sr-Latn-RS" sz="2000">
                <a:solidFill>
                  <a:srgbClr val="FF0000"/>
                </a:solidFill>
              </a:rPr>
              <a:t>, a </a:t>
            </a:r>
            <a:r>
              <a:rPr lang="hr-HR" altLang="sr-Latn-RS" sz="2000" u="sng">
                <a:solidFill>
                  <a:srgbClr val="FF0000"/>
                </a:solidFill>
              </a:rPr>
              <a:t>nisu obuhvaćene stavkom 1. ili 2. ovog članka</a:t>
            </a:r>
          </a:p>
          <a:p>
            <a:endParaRPr lang="hr-HR" altLang="sr-Latn-RS"/>
          </a:p>
        </p:txBody>
      </p:sp>
      <p:pic>
        <p:nvPicPr>
          <p:cNvPr id="24580" name="Picture 10" descr="D:\Desktop desni\PRAVILNIK\FOTO TIPOVI ZGRADA\IMG_2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557339"/>
            <a:ext cx="41449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885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2640014" y="188914"/>
            <a:ext cx="7793037" cy="695325"/>
          </a:xfrm>
        </p:spPr>
        <p:txBody>
          <a:bodyPr/>
          <a:lstStyle/>
          <a:p>
            <a:r>
              <a:rPr lang="hr-HR" altLang="sr-Latn-RS" sz="2800"/>
              <a:t>KLASE ZGRADA – ZPS 4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2135189" y="1125538"/>
            <a:ext cx="5184775" cy="4608512"/>
          </a:xfrm>
        </p:spPr>
        <p:txBody>
          <a:bodyPr/>
          <a:lstStyle/>
          <a:p>
            <a:endParaRPr lang="hr-HR" altLang="sr-Latn-RS" sz="1200" b="1">
              <a:solidFill>
                <a:schemeClr val="hlink"/>
              </a:solidFill>
            </a:endParaRPr>
          </a:p>
          <a:p>
            <a:r>
              <a:rPr lang="hr-HR" altLang="sr-Latn-RS" sz="2000"/>
              <a:t>(4) Zgrade podskupine 4 (ZPS 4) su zgrade koje sadrže </a:t>
            </a:r>
            <a:r>
              <a:rPr lang="hr-HR" altLang="sr-Latn-RS" sz="2000" u="sng">
                <a:solidFill>
                  <a:srgbClr val="FF0000"/>
                </a:solidFill>
              </a:rPr>
              <a:t>do četiri nadzemne etaže s kotom poda najviše etaže za boravak ljudi do 11,00 metara </a:t>
            </a:r>
            <a:r>
              <a:rPr lang="hr-HR" altLang="sr-Latn-RS" sz="2000"/>
              <a:t>mjereno od kote vanjskog terena s kojeg je moguća intervencija vatrogasaca, odnosno evakuacija ugroženih osoba, i koje sadrže </a:t>
            </a:r>
            <a:r>
              <a:rPr lang="hr-HR" altLang="sr-Latn-RS" sz="2000" u="sng">
                <a:solidFill>
                  <a:srgbClr val="FF0000"/>
                </a:solidFill>
              </a:rPr>
              <a:t>jedan stan odnosno jednu poslovnu jedinicu bez ograničenja tlocrtne (bruto) površine </a:t>
            </a:r>
            <a:r>
              <a:rPr lang="hr-HR" altLang="sr-Latn-RS" sz="2000"/>
              <a:t>ili </a:t>
            </a:r>
            <a:r>
              <a:rPr lang="hr-HR" altLang="sr-Latn-RS" sz="2000" u="sng">
                <a:solidFill>
                  <a:srgbClr val="FF0000"/>
                </a:solidFill>
              </a:rPr>
              <a:t>više stanova odnosno više poslovnih jedinica pojedinačne tlocrtne (bruto) površine do 400,00 m² i ukupno do 300 korisnika;</a:t>
            </a:r>
          </a:p>
          <a:p>
            <a:endParaRPr lang="hr-HR" altLang="sr-Latn-RS" sz="2000" b="1" u="sng">
              <a:solidFill>
                <a:srgbClr val="FF0000"/>
              </a:solidFill>
            </a:endParaRPr>
          </a:p>
          <a:p>
            <a:endParaRPr lang="hr-HR" altLang="sr-Latn-RS" b="1">
              <a:solidFill>
                <a:schemeClr val="hlink"/>
              </a:solidFill>
            </a:endParaRPr>
          </a:p>
        </p:txBody>
      </p:sp>
      <p:pic>
        <p:nvPicPr>
          <p:cNvPr id="25604" name="Picture 8" descr="Slika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557339"/>
            <a:ext cx="33655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679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altLang="sr-Latn-RS" sz="2800"/>
              <a:t>KLASE ZGRADA - ZPS 5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1774825" y="1268413"/>
            <a:ext cx="5689600" cy="4679950"/>
          </a:xfrm>
        </p:spPr>
        <p:txBody>
          <a:bodyPr/>
          <a:lstStyle/>
          <a:p>
            <a:r>
              <a:rPr lang="hr-HR" altLang="sr-Latn-RS" sz="1800"/>
              <a:t>(5) Zgrade podskupine 5 (ZPS 5) su zgrade s </a:t>
            </a:r>
            <a:r>
              <a:rPr lang="hr-HR" altLang="sr-Latn-RS" sz="1800" u="sng">
                <a:solidFill>
                  <a:srgbClr val="FF0000"/>
                </a:solidFill>
              </a:rPr>
              <a:t>kotom poda najviše etaže </a:t>
            </a:r>
            <a:r>
              <a:rPr lang="hr-HR" altLang="sr-Latn-RS" sz="1800"/>
              <a:t>za boravak ljudi </a:t>
            </a:r>
            <a:r>
              <a:rPr lang="hr-HR" altLang="sr-Latn-RS" sz="1800" u="sng">
                <a:solidFill>
                  <a:srgbClr val="FF0000"/>
                </a:solidFill>
              </a:rPr>
              <a:t>do 22,00 metra </a:t>
            </a:r>
            <a:r>
              <a:rPr lang="hr-HR" altLang="sr-Latn-RS" sz="1800"/>
              <a:t>mjereno od kote vanjskog terena s kojeg je moguća intervencija vatrogasaca, odnosno evakuacija ugroženih osoba, a koje nisu razvrstane u podskupine ZPS 1, ZPS 2, ZPS 3 i ZPS 4, kao i zgrade koje se </a:t>
            </a:r>
            <a:r>
              <a:rPr lang="hr-HR" altLang="sr-Latn-RS" sz="1800" u="sng">
                <a:solidFill>
                  <a:srgbClr val="FF0000"/>
                </a:solidFill>
              </a:rPr>
              <a:t>pretežno sastoje od podzemnih etaža</a:t>
            </a:r>
            <a:r>
              <a:rPr lang="hr-HR" altLang="sr-Latn-RS" sz="1800"/>
              <a:t>, zgrade u kojima borave </a:t>
            </a:r>
            <a:r>
              <a:rPr lang="hr-HR" altLang="sr-Latn-RS" sz="1800" u="sng">
                <a:solidFill>
                  <a:srgbClr val="FF0000"/>
                </a:solidFill>
              </a:rPr>
              <a:t>nepokretne i osobe smanjene pokretljivosti </a:t>
            </a:r>
            <a:r>
              <a:rPr lang="hr-HR" altLang="sr-Latn-RS" sz="1800"/>
              <a:t>te osobe koje se </a:t>
            </a:r>
            <a:r>
              <a:rPr lang="hr-HR" altLang="sr-Latn-RS" sz="1800" u="sng">
                <a:solidFill>
                  <a:srgbClr val="FF0000"/>
                </a:solidFill>
              </a:rPr>
              <a:t>ne mogu samostalno evakuirati (bolnice, domovi za stare i nemoćne, psihijatrijske ustanove, jaslice, vrtići i slično), </a:t>
            </a:r>
            <a:r>
              <a:rPr lang="hr-HR" altLang="sr-Latn-RS" sz="1800"/>
              <a:t>te zgrade u kojima borave osobe kojima je </a:t>
            </a:r>
            <a:r>
              <a:rPr lang="hr-HR" altLang="sr-Latn-RS" sz="1800" u="sng">
                <a:solidFill>
                  <a:srgbClr val="FF0000"/>
                </a:solidFill>
              </a:rPr>
              <a:t>ograničeno kretanje </a:t>
            </a:r>
            <a:r>
              <a:rPr lang="hr-HR" altLang="sr-Latn-RS" sz="1800"/>
              <a:t>iz sigurnosnih razloga (kaznene ustanove i slično), i/ili </a:t>
            </a:r>
            <a:r>
              <a:rPr lang="hr-HR" altLang="sr-Latn-RS" sz="1800" u="sng">
                <a:solidFill>
                  <a:srgbClr val="FF0000"/>
                </a:solidFill>
              </a:rPr>
              <a:t>imaju pojedinačne prostore u kojima se može okupiti više od 300 osoba</a:t>
            </a:r>
            <a:r>
              <a:rPr lang="hr-HR" altLang="sr-Latn-RS" sz="1800"/>
              <a:t>;</a:t>
            </a:r>
          </a:p>
          <a:p>
            <a:endParaRPr lang="hr-HR" altLang="sr-Latn-RS" sz="1200" b="1">
              <a:solidFill>
                <a:schemeClr val="hlink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168401"/>
            <a:ext cx="297338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 rot="10800000" flipV="1">
            <a:off x="7551739" y="5337175"/>
            <a:ext cx="3881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800"/>
              <a:t>IZVOR foto: OIB Richtlinien- Die Harmonisierung der Baugesetze/Dipl.ing.Hasenbicher</a:t>
            </a:r>
          </a:p>
        </p:txBody>
      </p:sp>
    </p:spTree>
    <p:extLst>
      <p:ext uri="{BB962C8B-B14F-4D97-AF65-F5344CB8AC3E}">
        <p14:creationId xmlns:p14="http://schemas.microsoft.com/office/powerpoint/2010/main" val="39146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KONTROLA TZV PASIVNIH MJER AZOP-A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Primjerice</a:t>
            </a:r>
            <a:r>
              <a:rPr lang="en-US" dirty="0"/>
              <a:t> </a:t>
            </a:r>
            <a:r>
              <a:rPr lang="en-US" dirty="0" err="1"/>
              <a:t>požarni</a:t>
            </a:r>
            <a:r>
              <a:rPr lang="en-US" dirty="0"/>
              <a:t> </a:t>
            </a:r>
            <a:r>
              <a:rPr lang="en-US" dirty="0" err="1"/>
              <a:t>sektori</a:t>
            </a:r>
            <a:r>
              <a:rPr lang="en-US" dirty="0"/>
              <a:t> </a:t>
            </a:r>
            <a:r>
              <a:rPr lang="en-US" dirty="0" err="1"/>
              <a:t>funkcioniraju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pod </a:t>
            </a:r>
            <a:r>
              <a:rPr lang="en-US" dirty="0" err="1"/>
              <a:t>uvjetom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ispravna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vatrootporna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,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zatvarači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protupožarne</a:t>
            </a:r>
            <a:r>
              <a:rPr lang="en-US" dirty="0"/>
              <a:t> </a:t>
            </a:r>
            <a:r>
              <a:rPr lang="en-US" dirty="0" err="1"/>
              <a:t>zaklopke</a:t>
            </a:r>
            <a:r>
              <a:rPr lang="en-US" dirty="0"/>
              <a:t> u </a:t>
            </a:r>
            <a:r>
              <a:rPr lang="en-US" dirty="0" err="1"/>
              <a:t>ventilacijskim</a:t>
            </a:r>
            <a:r>
              <a:rPr lang="en-US" dirty="0"/>
              <a:t> </a:t>
            </a:r>
            <a:r>
              <a:rPr lang="en-US" dirty="0" err="1"/>
              <a:t>kanalima</a:t>
            </a:r>
            <a:r>
              <a:rPr lang="en-US" dirty="0"/>
              <a:t> 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 u </a:t>
            </a:r>
            <a:r>
              <a:rPr lang="en-US" dirty="0" err="1"/>
              <a:t>vatroopornim</a:t>
            </a:r>
            <a:r>
              <a:rPr lang="en-US" dirty="0"/>
              <a:t> </a:t>
            </a:r>
            <a:r>
              <a:rPr lang="en-US" dirty="0" err="1"/>
              <a:t>zidovima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stropovima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nezaštićenih</a:t>
            </a:r>
            <a:r>
              <a:rPr lang="en-US" dirty="0"/>
              <a:t> </a:t>
            </a:r>
            <a:r>
              <a:rPr lang="en-US" dirty="0" err="1"/>
              <a:t>otvora</a:t>
            </a:r>
            <a:r>
              <a:rPr lang="en-US" dirty="0"/>
              <a:t> </a:t>
            </a:r>
            <a:r>
              <a:rPr lang="en-US" dirty="0" err="1"/>
              <a:t>nastalih</a:t>
            </a:r>
            <a:r>
              <a:rPr lang="en-US" dirty="0"/>
              <a:t> </a:t>
            </a:r>
            <a:r>
              <a:rPr lang="en-US" dirty="0" err="1"/>
              <a:t>naknadnim</a:t>
            </a:r>
            <a:r>
              <a:rPr lang="en-US" dirty="0"/>
              <a:t>  </a:t>
            </a:r>
            <a:r>
              <a:rPr lang="en-US" dirty="0" err="1"/>
              <a:t>radovima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 </a:t>
            </a:r>
            <a:endParaRPr lang="hr-HR" dirty="0"/>
          </a:p>
          <a:p>
            <a:endParaRPr lang="hr-HR" dirty="0"/>
          </a:p>
          <a:p>
            <a:pPr algn="just"/>
            <a:r>
              <a:rPr lang="hr-HR" dirty="0"/>
              <a:t>D</a:t>
            </a:r>
            <a:r>
              <a:rPr lang="en-US" dirty="0" err="1"/>
              <a:t>jelatnik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en-US" dirty="0"/>
              <a:t> mora </a:t>
            </a:r>
            <a:r>
              <a:rPr lang="en-US" dirty="0" err="1"/>
              <a:t>reagirati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, </a:t>
            </a:r>
            <a:r>
              <a:rPr lang="en-US" dirty="0" err="1"/>
              <a:t>dogradnji</a:t>
            </a:r>
            <a:r>
              <a:rPr lang="en-US" dirty="0"/>
              <a:t>, </a:t>
            </a:r>
            <a:r>
              <a:rPr lang="en-US" dirty="0" err="1"/>
              <a:t>adaptacija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 (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idu</a:t>
            </a:r>
            <a:r>
              <a:rPr lang="en-US" dirty="0"/>
              <a:t> u </a:t>
            </a:r>
            <a:r>
              <a:rPr lang="en-US" dirty="0" err="1"/>
              <a:t>proceduru</a:t>
            </a:r>
            <a:r>
              <a:rPr lang="en-US" dirty="0"/>
              <a:t> </a:t>
            </a:r>
            <a:r>
              <a:rPr lang="en-US" dirty="0" err="1"/>
              <a:t>ishođenja</a:t>
            </a:r>
            <a:r>
              <a:rPr lang="en-US" dirty="0"/>
              <a:t> </a:t>
            </a:r>
            <a:r>
              <a:rPr lang="en-US" dirty="0" err="1"/>
              <a:t>građevinske</a:t>
            </a:r>
            <a:r>
              <a:rPr lang="en-US" dirty="0"/>
              <a:t> </a:t>
            </a:r>
            <a:r>
              <a:rPr lang="en-US" dirty="0" err="1"/>
              <a:t>dozvole</a:t>
            </a:r>
            <a:r>
              <a:rPr lang="en-US" dirty="0"/>
              <a:t>),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zadržala</a:t>
            </a:r>
            <a:r>
              <a:rPr lang="en-US" dirty="0"/>
              <a:t> </a:t>
            </a:r>
            <a:r>
              <a:rPr lang="en-US" dirty="0" err="1"/>
              <a:t>projektom</a:t>
            </a:r>
            <a:r>
              <a:rPr lang="en-US" dirty="0"/>
              <a:t> </a:t>
            </a:r>
            <a:r>
              <a:rPr lang="en-US" dirty="0" err="1"/>
              <a:t>predviđena</a:t>
            </a:r>
            <a:r>
              <a:rPr lang="en-US" dirty="0"/>
              <a:t> </a:t>
            </a:r>
            <a:r>
              <a:rPr lang="en-US" dirty="0" err="1"/>
              <a:t>tehnička</a:t>
            </a:r>
            <a:r>
              <a:rPr lang="en-US" dirty="0"/>
              <a:t> </a:t>
            </a:r>
            <a:r>
              <a:rPr lang="en-US" dirty="0" err="1"/>
              <a:t>svojstva</a:t>
            </a:r>
            <a:r>
              <a:rPr lang="en-US" dirty="0"/>
              <a:t> </a:t>
            </a:r>
            <a:r>
              <a:rPr lang="en-US" dirty="0" err="1"/>
              <a:t>građevine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en-US" dirty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17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82889" y="2894014"/>
            <a:ext cx="1584325" cy="2808287"/>
          </a:xfrm>
          <a:prstGeom prst="rect">
            <a:avLst/>
          </a:prstGeom>
          <a:solidFill>
            <a:srgbClr val="8CA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7651" name="Date Placeholder 3"/>
          <p:cNvSpPr txBox="1">
            <a:spLocks noGrp="1"/>
          </p:cNvSpPr>
          <p:nvPr/>
        </p:nvSpPr>
        <p:spPr bwMode="auto">
          <a:xfrm>
            <a:off x="21336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20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652" name="Footer Placeholder 4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r-HR" altLang="sr-Latn-RS" sz="1400">
              <a:latin typeface="Arial Narrow" panose="020B0606020202030204" pitchFamily="34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9" y="1236663"/>
            <a:ext cx="5259387" cy="1655762"/>
          </a:xfrm>
        </p:spPr>
        <p:txBody>
          <a:bodyPr/>
          <a:lstStyle/>
          <a:p>
            <a:pPr marL="179388" indent="-85725" algn="just">
              <a:buNone/>
              <a:tabLst>
                <a:tab pos="358775" algn="l"/>
              </a:tabLst>
              <a:defRPr/>
            </a:pPr>
            <a:r>
              <a:rPr lang="hr-HR" sz="1600" dirty="0"/>
              <a:t>(6) Visoke zgrade su zgrade s kotom poda najviše etaže za boravak ljudi iznad 22,00 metra mjereno od kote vanjskog terena s kojeg je moguća intervencija vatrogasaca, odnosno evakuacija ugroženih osoba, uporabom auto-mehaničkih ljestvi, odnosno auto-teleskopske košare ili zglobne platforme.</a:t>
            </a:r>
          </a:p>
          <a:p>
            <a:pPr marL="469900" indent="-469900">
              <a:buNone/>
              <a:defRPr/>
            </a:pPr>
            <a:endParaRPr lang="sr-Latn-CS" sz="2000" dirty="0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hr-HR" altLang="sr-Latn-RS" sz="3200"/>
            </a:br>
            <a:br>
              <a:rPr lang="hr-HR" altLang="sr-Latn-RS" sz="3200"/>
            </a:br>
            <a:r>
              <a:rPr lang="hr-HR" altLang="sr-Latn-RS" sz="3200"/>
              <a:t>KLASE ZGRADA - VISOKI OBJEKTI</a:t>
            </a:r>
            <a:endParaRPr lang="hr-HR" altLang="sr-Latn-RS" sz="27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2774951" y="2882900"/>
            <a:ext cx="1584325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2774951" y="3435350"/>
            <a:ext cx="1584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2774951" y="37226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2774951" y="40100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2774951" y="429895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2774951" y="45862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2774951" y="487521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2774951" y="516255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2774951" y="537845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2127250" y="5702300"/>
            <a:ext cx="3257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65" name="Line 20"/>
          <p:cNvSpPr>
            <a:spLocks noChangeShapeType="1"/>
          </p:cNvSpPr>
          <p:nvPr/>
        </p:nvSpPr>
        <p:spPr bwMode="auto">
          <a:xfrm flipH="1">
            <a:off x="4648200" y="3435351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7666" name="AutoShape 21"/>
          <p:cNvSpPr>
            <a:spLocks noChangeArrowheads="1"/>
          </p:cNvSpPr>
          <p:nvPr/>
        </p:nvSpPr>
        <p:spPr bwMode="auto">
          <a:xfrm>
            <a:off x="3709988" y="3275014"/>
            <a:ext cx="176212" cy="160337"/>
          </a:xfrm>
          <a:prstGeom prst="flowChartMerg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27667" name="Rectangle 22"/>
          <p:cNvSpPr>
            <a:spLocks noChangeArrowheads="1"/>
          </p:cNvSpPr>
          <p:nvPr/>
        </p:nvSpPr>
        <p:spPr bwMode="auto">
          <a:xfrm>
            <a:off x="4792663" y="4186239"/>
            <a:ext cx="97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>
                <a:latin typeface="Verdana" panose="020B0604030504040204" pitchFamily="34" charset="0"/>
              </a:rPr>
              <a:t>22 m</a:t>
            </a:r>
          </a:p>
        </p:txBody>
      </p:sp>
      <p:pic>
        <p:nvPicPr>
          <p:cNvPr id="27668" name="Picture 21" descr="\\MAX-PC\Users\Public\FOTO TIPOVI ZGRADA\IMG_2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316039"/>
            <a:ext cx="2865438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349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prstClr val="black"/>
                </a:solidFill>
              </a:rPr>
              <a:t>PRIMJER- REAKCIJA NA POŽAR GRAĐEVNIH PROIZVODA U ODNOSU NA SKUPINE GRAĐEVINA </a:t>
            </a:r>
            <a:br>
              <a:rPr lang="hr-HR" sz="2000" b="1" dirty="0">
                <a:solidFill>
                  <a:prstClr val="black"/>
                </a:solidFill>
              </a:rPr>
            </a:br>
            <a:r>
              <a:rPr lang="hr-HR" sz="1800" b="1" dirty="0">
                <a:latin typeface="Arial" pitchFamily="34" charset="0"/>
                <a:ea typeface="Times New Roman" pitchFamily="18" charset="0"/>
              </a:rPr>
              <a:t>TABLICA  6. Građevni proizvodi za podove i stropove 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0352" y="2051692"/>
          <a:ext cx="8251299" cy="3645838"/>
        </p:xfrm>
        <a:graphic>
          <a:graphicData uri="http://schemas.openxmlformats.org/drawingml/2006/table">
            <a:tbl>
              <a:tblPr/>
              <a:tblGrid>
                <a:gridCol w="112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8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0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2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23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60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740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239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50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8561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179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294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53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6051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133806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Građevni dijelovi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Zgrada podskupine (ZPS)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ZPS1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ZPS2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ZPS3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ZPS4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ZPS5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10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Visoke zgrade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Podne obloge na evakuacijskim putovima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-hodnici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</a:t>
                      </a:r>
                      <a:r>
                        <a:rPr lang="hr-HR" sz="800" baseline="-25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5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-stubište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</a:t>
                      </a:r>
                      <a:r>
                        <a:rPr lang="hr-HR" sz="800" baseline="-25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</a:rPr>
                        <a:t>Podne obloge u  neizgrađenim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</a:rPr>
                        <a:t>dijelovima potkrovlja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r>
                        <a:rPr lang="hr-HR" sz="900" baseline="-25000">
                          <a:effectLst/>
                          <a:latin typeface="Times New Roman"/>
                          <a:ea typeface="Times New Roman"/>
                        </a:rPr>
                        <a:t>fl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Podne konstrukcije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Klasificirani sustav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169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               ili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Izvedba sa slijedećim klasificiranim komponentama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Nosivi dio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Izolacijski sloj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Konstrukcije ispod neobrađene stropne ploče uključujući i pričvršćenja izuzev stropne obloge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Klasificirani sustav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169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               ili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Izvedba sa slijedećim klasificiranim komponentama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Podkonstrukcija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ILI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B-d0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Izolacijski sloj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61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Obloga ili spušteni strop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806">
                <a:tc gridSpan="26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Times New Roman"/>
                          <a:ea typeface="Times New Roman"/>
                        </a:rPr>
                        <a:t>Stropne obloge na evakuacijskim putovima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-hodnici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NIJE PRIMIJENJIVO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C-s1,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C-s1, d0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B-s1,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80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Times New Roman"/>
                          <a:ea typeface="Times New Roman"/>
                        </a:rPr>
                        <a:t>-stubište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NIJE PRIMIJENJIVO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C-s1,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Times New Roman"/>
                          <a:ea typeface="Times New Roman"/>
                        </a:rPr>
                        <a:t>A-s1, d0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6752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7E5D47-A078-4E58-953E-43B9B798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 dirty="0"/>
              <a:t> Praksa koja se primjenjuje u nekim  zemljama EU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1798BDA-471A-43DC-BB83-33ABC4CE4456}"/>
              </a:ext>
            </a:extLst>
          </p:cNvPr>
          <p:cNvSpPr/>
          <p:nvPr/>
        </p:nvSpPr>
        <p:spPr>
          <a:xfrm>
            <a:off x="357188" y="136525"/>
            <a:ext cx="11515725" cy="614363"/>
          </a:xfrm>
          <a:prstGeom prst="rect">
            <a:avLst/>
          </a:prstGeom>
          <a:solidFill>
            <a:srgbClr val="DB9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PROVJERE-NEKI PRIMJERI KOJI SE PRIMIJENJUJU U EU ZEMLJAMA</a:t>
            </a:r>
          </a:p>
        </p:txBody>
      </p:sp>
      <p:sp>
        <p:nvSpPr>
          <p:cNvPr id="95" name="Pravokutnik 94">
            <a:extLst>
              <a:ext uri="{FF2B5EF4-FFF2-40B4-BE49-F238E27FC236}">
                <a16:creationId xmlns:a16="http://schemas.microsoft.com/office/drawing/2014/main" id="{23FF515A-3635-41C8-9413-9C855ED4B9BB}"/>
              </a:ext>
            </a:extLst>
          </p:cNvPr>
          <p:cNvSpPr/>
          <p:nvPr/>
        </p:nvSpPr>
        <p:spPr>
          <a:xfrm>
            <a:off x="1912144" y="2002807"/>
            <a:ext cx="4786312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Mogu li se svi evakuacijski izlazi otvoriti brzo i lako?</a:t>
            </a:r>
          </a:p>
        </p:txBody>
      </p:sp>
      <p:sp>
        <p:nvSpPr>
          <p:cNvPr id="101" name="Pravokutnik 100">
            <a:extLst>
              <a:ext uri="{FF2B5EF4-FFF2-40B4-BE49-F238E27FC236}">
                <a16:creationId xmlns:a16="http://schemas.microsoft.com/office/drawing/2014/main" id="{3D0EA5D2-E9D7-42A2-8D87-15742C8F77F6}"/>
              </a:ext>
            </a:extLst>
          </p:cNvPr>
          <p:cNvSpPr/>
          <p:nvPr/>
        </p:nvSpPr>
        <p:spPr>
          <a:xfrm>
            <a:off x="1912144" y="1390249"/>
            <a:ext cx="4786312" cy="329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dirty="0">
                <a:solidFill>
                  <a:srgbClr val="E6B670"/>
                </a:solidFill>
              </a:rPr>
              <a:t>DNEVNE PROVJERE (obično se ne bilježe)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D1C7732-0254-47F7-AEB2-D54265559F51}"/>
              </a:ext>
            </a:extLst>
          </p:cNvPr>
          <p:cNvSpPr/>
          <p:nvPr/>
        </p:nvSpPr>
        <p:spPr>
          <a:xfrm>
            <a:off x="6712743" y="2002807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C0DDA1FB-E93C-474D-9249-FE86619C1685}"/>
              </a:ext>
            </a:extLst>
          </p:cNvPr>
          <p:cNvSpPr/>
          <p:nvPr/>
        </p:nvSpPr>
        <p:spPr>
          <a:xfrm>
            <a:off x="6698457" y="1390250"/>
            <a:ext cx="642938" cy="6082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6B670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4722CAD-C63A-4CB2-974C-3623A70E5C70}"/>
              </a:ext>
            </a:extLst>
          </p:cNvPr>
          <p:cNvSpPr/>
          <p:nvPr/>
        </p:nvSpPr>
        <p:spPr>
          <a:xfrm>
            <a:off x="7341394" y="2002807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A97E5199-9C43-40C9-8DCA-E8282ECD6633}"/>
              </a:ext>
            </a:extLst>
          </p:cNvPr>
          <p:cNvSpPr/>
          <p:nvPr/>
        </p:nvSpPr>
        <p:spPr>
          <a:xfrm>
            <a:off x="7341394" y="1390249"/>
            <a:ext cx="628651" cy="6082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DA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DB7847B-0F42-4705-BFAA-31BF7E3EB4AD}"/>
              </a:ext>
            </a:extLst>
          </p:cNvPr>
          <p:cNvSpPr/>
          <p:nvPr/>
        </p:nvSpPr>
        <p:spPr>
          <a:xfrm>
            <a:off x="7970045" y="2002807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C902E6C3-A34C-41E3-B842-CD8EBB9FAE78}"/>
              </a:ext>
            </a:extLst>
          </p:cNvPr>
          <p:cNvSpPr/>
          <p:nvPr/>
        </p:nvSpPr>
        <p:spPr>
          <a:xfrm>
            <a:off x="7970045" y="1390249"/>
            <a:ext cx="628651" cy="6082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NE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D2251FA-E474-460D-9C08-70B1A6652CF1}"/>
              </a:ext>
            </a:extLst>
          </p:cNvPr>
          <p:cNvSpPr/>
          <p:nvPr/>
        </p:nvSpPr>
        <p:spPr>
          <a:xfrm>
            <a:off x="1912144" y="2285892"/>
            <a:ext cx="4786312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sva evakuacijska vrata slobodna bez prepreka?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8225F1FA-E57C-4A15-89F8-377F9652A2B7}"/>
              </a:ext>
            </a:extLst>
          </p:cNvPr>
          <p:cNvSpPr/>
          <p:nvPr/>
        </p:nvSpPr>
        <p:spPr>
          <a:xfrm>
            <a:off x="6712743" y="2285892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8B0A522-70D7-445D-8423-82ECDEE3BEEB}"/>
              </a:ext>
            </a:extLst>
          </p:cNvPr>
          <p:cNvSpPr/>
          <p:nvPr/>
        </p:nvSpPr>
        <p:spPr>
          <a:xfrm>
            <a:off x="7341394" y="2285892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80668B38-CBFA-4FF0-825F-B43FA7CA4275}"/>
              </a:ext>
            </a:extLst>
          </p:cNvPr>
          <p:cNvSpPr/>
          <p:nvPr/>
        </p:nvSpPr>
        <p:spPr>
          <a:xfrm>
            <a:off x="7970045" y="2285892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58688951-51C0-4877-AA89-5F534ECE2DB3}"/>
              </a:ext>
            </a:extLst>
          </p:cNvPr>
          <p:cNvSpPr/>
          <p:nvPr/>
        </p:nvSpPr>
        <p:spPr>
          <a:xfrm>
            <a:off x="1912144" y="2568977"/>
            <a:ext cx="4786312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evakuacijski putevi slobodni?</a:t>
            </a:r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14C59EA6-FBD6-45C9-BEC2-DFB54A8055C5}"/>
              </a:ext>
            </a:extLst>
          </p:cNvPr>
          <p:cNvSpPr/>
          <p:nvPr/>
        </p:nvSpPr>
        <p:spPr>
          <a:xfrm>
            <a:off x="6712743" y="2568977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84A302DB-A2F7-4679-B5F2-326FD874B248}"/>
              </a:ext>
            </a:extLst>
          </p:cNvPr>
          <p:cNvSpPr/>
          <p:nvPr/>
        </p:nvSpPr>
        <p:spPr>
          <a:xfrm>
            <a:off x="7341394" y="2568977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8DF0B435-33DB-44B4-8F49-77BE9A68F0E3}"/>
              </a:ext>
            </a:extLst>
          </p:cNvPr>
          <p:cNvSpPr/>
          <p:nvPr/>
        </p:nvSpPr>
        <p:spPr>
          <a:xfrm>
            <a:off x="7970045" y="2568977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EDCA09D5-D413-4109-8E63-787A4FF767FB}"/>
              </a:ext>
            </a:extLst>
          </p:cNvPr>
          <p:cNvSpPr/>
          <p:nvPr/>
        </p:nvSpPr>
        <p:spPr>
          <a:xfrm>
            <a:off x="1912144" y="2852062"/>
            <a:ext cx="4786312" cy="28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Vatrodojava</a:t>
            </a:r>
          </a:p>
        </p:txBody>
      </p:sp>
      <p:sp>
        <p:nvSpPr>
          <p:cNvPr id="41" name="Pravokutnik 40">
            <a:extLst>
              <a:ext uri="{FF2B5EF4-FFF2-40B4-BE49-F238E27FC236}">
                <a16:creationId xmlns:a16="http://schemas.microsoft.com/office/drawing/2014/main" id="{561EBCB9-2827-4CE7-9000-B597BCDA812F}"/>
              </a:ext>
            </a:extLst>
          </p:cNvPr>
          <p:cNvSpPr/>
          <p:nvPr/>
        </p:nvSpPr>
        <p:spPr>
          <a:xfrm>
            <a:off x="6712743" y="2852062"/>
            <a:ext cx="628651" cy="28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0C01E4D0-FBDA-4988-96AC-05F2C3D5ECCC}"/>
              </a:ext>
            </a:extLst>
          </p:cNvPr>
          <p:cNvSpPr/>
          <p:nvPr/>
        </p:nvSpPr>
        <p:spPr>
          <a:xfrm>
            <a:off x="7341394" y="2852062"/>
            <a:ext cx="628651" cy="28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2BEFF1FA-5F08-4903-9675-6339BC251263}"/>
              </a:ext>
            </a:extLst>
          </p:cNvPr>
          <p:cNvSpPr/>
          <p:nvPr/>
        </p:nvSpPr>
        <p:spPr>
          <a:xfrm>
            <a:off x="7970045" y="2852062"/>
            <a:ext cx="628651" cy="28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D009BDF1-0B9A-4917-A4E2-7CFD691CC5FF}"/>
              </a:ext>
            </a:extLst>
          </p:cNvPr>
          <p:cNvSpPr/>
          <p:nvPr/>
        </p:nvSpPr>
        <p:spPr>
          <a:xfrm>
            <a:off x="1912144" y="3132993"/>
            <a:ext cx="4786312" cy="283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Prikazuje li indikator na upravljačkoj ploči  „normalno”?</a:t>
            </a:r>
          </a:p>
        </p:txBody>
      </p:sp>
      <p:sp>
        <p:nvSpPr>
          <p:cNvPr id="45" name="Pravokutnik 44">
            <a:extLst>
              <a:ext uri="{FF2B5EF4-FFF2-40B4-BE49-F238E27FC236}">
                <a16:creationId xmlns:a16="http://schemas.microsoft.com/office/drawing/2014/main" id="{2001A7C4-1F5E-435C-A93A-DF7107243C37}"/>
              </a:ext>
            </a:extLst>
          </p:cNvPr>
          <p:cNvSpPr/>
          <p:nvPr/>
        </p:nvSpPr>
        <p:spPr>
          <a:xfrm>
            <a:off x="6712743" y="3132993"/>
            <a:ext cx="628651" cy="283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DD0BDA67-DF78-41E5-AFA6-779232DBDEFD}"/>
              </a:ext>
            </a:extLst>
          </p:cNvPr>
          <p:cNvSpPr/>
          <p:nvPr/>
        </p:nvSpPr>
        <p:spPr>
          <a:xfrm>
            <a:off x="7341394" y="3132993"/>
            <a:ext cx="628651" cy="283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59226272-5A44-48AA-9329-DE1F8D388847}"/>
              </a:ext>
            </a:extLst>
          </p:cNvPr>
          <p:cNvSpPr/>
          <p:nvPr/>
        </p:nvSpPr>
        <p:spPr>
          <a:xfrm>
            <a:off x="7970045" y="3132993"/>
            <a:ext cx="628651" cy="283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109947B4-CC13-4A89-86A9-55553D9E3EC3}"/>
              </a:ext>
            </a:extLst>
          </p:cNvPr>
          <p:cNvSpPr/>
          <p:nvPr/>
        </p:nvSpPr>
        <p:spPr>
          <a:xfrm>
            <a:off x="1912144" y="3401234"/>
            <a:ext cx="4786312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r-H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B7301D92-BC60-4436-B89E-B4F37D906860}"/>
              </a:ext>
            </a:extLst>
          </p:cNvPr>
          <p:cNvSpPr/>
          <p:nvPr/>
        </p:nvSpPr>
        <p:spPr>
          <a:xfrm>
            <a:off x="6712743" y="3401234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Pravokutnik 49">
            <a:extLst>
              <a:ext uri="{FF2B5EF4-FFF2-40B4-BE49-F238E27FC236}">
                <a16:creationId xmlns:a16="http://schemas.microsoft.com/office/drawing/2014/main" id="{24A072C4-7318-4701-B78C-60AE7D0C7927}"/>
              </a:ext>
            </a:extLst>
          </p:cNvPr>
          <p:cNvSpPr/>
          <p:nvPr/>
        </p:nvSpPr>
        <p:spPr>
          <a:xfrm>
            <a:off x="7341394" y="3401234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FAA792FD-77BD-4418-B1B9-1B00608196F7}"/>
              </a:ext>
            </a:extLst>
          </p:cNvPr>
          <p:cNvSpPr/>
          <p:nvPr/>
        </p:nvSpPr>
        <p:spPr>
          <a:xfrm>
            <a:off x="7970045" y="3401234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4A2D552A-3191-4A49-8BDF-5AE6D54A9ECC}"/>
              </a:ext>
            </a:extLst>
          </p:cNvPr>
          <p:cNvSpPr/>
          <p:nvPr/>
        </p:nvSpPr>
        <p:spPr>
          <a:xfrm>
            <a:off x="1912144" y="3952556"/>
            <a:ext cx="4786312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svjetiljke i izlazni znakovi u dobrom stanju i neoštećeni?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5E16B5EB-CA81-4E53-AAB6-F76DD0D17C10}"/>
              </a:ext>
            </a:extLst>
          </p:cNvPr>
          <p:cNvSpPr/>
          <p:nvPr/>
        </p:nvSpPr>
        <p:spPr>
          <a:xfrm>
            <a:off x="6712743" y="3952556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2555C9DF-9FDB-40A5-8784-9DE091232C7E}"/>
              </a:ext>
            </a:extLst>
          </p:cNvPr>
          <p:cNvSpPr/>
          <p:nvPr/>
        </p:nvSpPr>
        <p:spPr>
          <a:xfrm>
            <a:off x="7341394" y="3952556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6261F1F6-3297-489C-90B8-D48FB364004F}"/>
              </a:ext>
            </a:extLst>
          </p:cNvPr>
          <p:cNvSpPr/>
          <p:nvPr/>
        </p:nvSpPr>
        <p:spPr>
          <a:xfrm>
            <a:off x="7970045" y="3952556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6" name="Pravokutnik 55">
            <a:extLst>
              <a:ext uri="{FF2B5EF4-FFF2-40B4-BE49-F238E27FC236}">
                <a16:creationId xmlns:a16="http://schemas.microsoft.com/office/drawing/2014/main" id="{D10B175F-5477-472C-B359-91B4E00E402B}"/>
              </a:ext>
            </a:extLst>
          </p:cNvPr>
          <p:cNvSpPr/>
          <p:nvPr/>
        </p:nvSpPr>
        <p:spPr>
          <a:xfrm>
            <a:off x="1912144" y="4234564"/>
            <a:ext cx="4786312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rasvjeta za slučaj nužde i rasvjeta znakova radi ispravno?</a:t>
            </a:r>
          </a:p>
        </p:txBody>
      </p:sp>
      <p:sp>
        <p:nvSpPr>
          <p:cNvPr id="57" name="Pravokutnik 56">
            <a:extLst>
              <a:ext uri="{FF2B5EF4-FFF2-40B4-BE49-F238E27FC236}">
                <a16:creationId xmlns:a16="http://schemas.microsoft.com/office/drawing/2014/main" id="{8AA85127-F1CF-44D0-95B0-337D02FAFB5C}"/>
              </a:ext>
            </a:extLst>
          </p:cNvPr>
          <p:cNvSpPr/>
          <p:nvPr/>
        </p:nvSpPr>
        <p:spPr>
          <a:xfrm>
            <a:off x="6712743" y="4234564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Pravokutnik 57">
            <a:extLst>
              <a:ext uri="{FF2B5EF4-FFF2-40B4-BE49-F238E27FC236}">
                <a16:creationId xmlns:a16="http://schemas.microsoft.com/office/drawing/2014/main" id="{11F957CF-0CDA-4DB3-BC52-A0D71EB67A28}"/>
              </a:ext>
            </a:extLst>
          </p:cNvPr>
          <p:cNvSpPr/>
          <p:nvPr/>
        </p:nvSpPr>
        <p:spPr>
          <a:xfrm>
            <a:off x="7341394" y="4234564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Pravokutnik 58">
            <a:extLst>
              <a:ext uri="{FF2B5EF4-FFF2-40B4-BE49-F238E27FC236}">
                <a16:creationId xmlns:a16="http://schemas.microsoft.com/office/drawing/2014/main" id="{1A5536D2-A372-43B4-9EB3-FEC1CAB54C42}"/>
              </a:ext>
            </a:extLst>
          </p:cNvPr>
          <p:cNvSpPr/>
          <p:nvPr/>
        </p:nvSpPr>
        <p:spPr>
          <a:xfrm>
            <a:off x="7970045" y="4234564"/>
            <a:ext cx="628651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0" name="Pravokutnik 59">
            <a:extLst>
              <a:ext uri="{FF2B5EF4-FFF2-40B4-BE49-F238E27FC236}">
                <a16:creationId xmlns:a16="http://schemas.microsoft.com/office/drawing/2014/main" id="{CED3AFAD-1B31-4242-B2CF-F00BF1484B24}"/>
              </a:ext>
            </a:extLst>
          </p:cNvPr>
          <p:cNvSpPr/>
          <p:nvPr/>
        </p:nvSpPr>
        <p:spPr>
          <a:xfrm>
            <a:off x="1912144" y="4789189"/>
            <a:ext cx="4786312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svi vatrogasni aparati pravilno postavljeni?</a:t>
            </a:r>
          </a:p>
        </p:txBody>
      </p:sp>
      <p:sp>
        <p:nvSpPr>
          <p:cNvPr id="61" name="Pravokutnik 60">
            <a:extLst>
              <a:ext uri="{FF2B5EF4-FFF2-40B4-BE49-F238E27FC236}">
                <a16:creationId xmlns:a16="http://schemas.microsoft.com/office/drawing/2014/main" id="{8F65852C-434D-409A-A1EF-EDA7E479FBB2}"/>
              </a:ext>
            </a:extLst>
          </p:cNvPr>
          <p:cNvSpPr/>
          <p:nvPr/>
        </p:nvSpPr>
        <p:spPr>
          <a:xfrm>
            <a:off x="6712743" y="4789189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2" name="Pravokutnik 61">
            <a:extLst>
              <a:ext uri="{FF2B5EF4-FFF2-40B4-BE49-F238E27FC236}">
                <a16:creationId xmlns:a16="http://schemas.microsoft.com/office/drawing/2014/main" id="{13458A60-FC67-4597-BC70-23C808A491A4}"/>
              </a:ext>
            </a:extLst>
          </p:cNvPr>
          <p:cNvSpPr/>
          <p:nvPr/>
        </p:nvSpPr>
        <p:spPr>
          <a:xfrm>
            <a:off x="7341394" y="4789189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3" name="Pravokutnik 62">
            <a:extLst>
              <a:ext uri="{FF2B5EF4-FFF2-40B4-BE49-F238E27FC236}">
                <a16:creationId xmlns:a16="http://schemas.microsoft.com/office/drawing/2014/main" id="{DF1519E8-A018-41EC-B55C-172D219EE1A2}"/>
              </a:ext>
            </a:extLst>
          </p:cNvPr>
          <p:cNvSpPr/>
          <p:nvPr/>
        </p:nvSpPr>
        <p:spPr>
          <a:xfrm>
            <a:off x="7970045" y="4789189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4" name="Pravokutnik 63">
            <a:extLst>
              <a:ext uri="{FF2B5EF4-FFF2-40B4-BE49-F238E27FC236}">
                <a16:creationId xmlns:a16="http://schemas.microsoft.com/office/drawing/2014/main" id="{632D8293-F494-48A4-B090-F47C8E7D2B64}"/>
              </a:ext>
            </a:extLst>
          </p:cNvPr>
          <p:cNvSpPr/>
          <p:nvPr/>
        </p:nvSpPr>
        <p:spPr>
          <a:xfrm>
            <a:off x="1912144" y="5069355"/>
            <a:ext cx="4786312" cy="281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vatrogasni aparati vidljivi?</a:t>
            </a:r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65" name="Pravokutnik 64">
            <a:extLst>
              <a:ext uri="{FF2B5EF4-FFF2-40B4-BE49-F238E27FC236}">
                <a16:creationId xmlns:a16="http://schemas.microsoft.com/office/drawing/2014/main" id="{66D00F4C-47C1-4008-8BA6-6E9A206EACAA}"/>
              </a:ext>
            </a:extLst>
          </p:cNvPr>
          <p:cNvSpPr/>
          <p:nvPr/>
        </p:nvSpPr>
        <p:spPr>
          <a:xfrm>
            <a:off x="6712743" y="5069355"/>
            <a:ext cx="628651" cy="281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Pravokutnik 65">
            <a:extLst>
              <a:ext uri="{FF2B5EF4-FFF2-40B4-BE49-F238E27FC236}">
                <a16:creationId xmlns:a16="http://schemas.microsoft.com/office/drawing/2014/main" id="{B63DC880-D070-4768-8619-97453C985C0C}"/>
              </a:ext>
            </a:extLst>
          </p:cNvPr>
          <p:cNvSpPr/>
          <p:nvPr/>
        </p:nvSpPr>
        <p:spPr>
          <a:xfrm>
            <a:off x="7341394" y="5069355"/>
            <a:ext cx="628651" cy="281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Pravokutnik 66">
            <a:extLst>
              <a:ext uri="{FF2B5EF4-FFF2-40B4-BE49-F238E27FC236}">
                <a16:creationId xmlns:a16="http://schemas.microsoft.com/office/drawing/2014/main" id="{2D23FD94-727E-4347-92FA-6580D3016131}"/>
              </a:ext>
            </a:extLst>
          </p:cNvPr>
          <p:cNvSpPr/>
          <p:nvPr/>
        </p:nvSpPr>
        <p:spPr>
          <a:xfrm>
            <a:off x="7970045" y="5069355"/>
            <a:ext cx="628651" cy="281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9" name="Pravokutnik 68">
            <a:extLst>
              <a:ext uri="{FF2B5EF4-FFF2-40B4-BE49-F238E27FC236}">
                <a16:creationId xmlns:a16="http://schemas.microsoft.com/office/drawing/2014/main" id="{5A8B72F8-4A37-4362-9DB0-46015DF7CDD5}"/>
              </a:ext>
            </a:extLst>
          </p:cNvPr>
          <p:cNvSpPr/>
          <p:nvPr/>
        </p:nvSpPr>
        <p:spPr>
          <a:xfrm>
            <a:off x="1912144" y="5348363"/>
            <a:ext cx="4786312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vozilima blokirani hidranti ili pristup do istih?</a:t>
            </a:r>
          </a:p>
        </p:txBody>
      </p:sp>
      <p:sp>
        <p:nvSpPr>
          <p:cNvPr id="70" name="Pravokutnik 69">
            <a:extLst>
              <a:ext uri="{FF2B5EF4-FFF2-40B4-BE49-F238E27FC236}">
                <a16:creationId xmlns:a16="http://schemas.microsoft.com/office/drawing/2014/main" id="{CA67F288-A9F7-434F-A31D-95F8F4B4A9EC}"/>
              </a:ext>
            </a:extLst>
          </p:cNvPr>
          <p:cNvSpPr/>
          <p:nvPr/>
        </p:nvSpPr>
        <p:spPr>
          <a:xfrm>
            <a:off x="6712743" y="5348363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71" name="Pravokutnik 70">
            <a:extLst>
              <a:ext uri="{FF2B5EF4-FFF2-40B4-BE49-F238E27FC236}">
                <a16:creationId xmlns:a16="http://schemas.microsoft.com/office/drawing/2014/main" id="{B1E6C435-EFF3-4F20-91D3-54193E88AD4C}"/>
              </a:ext>
            </a:extLst>
          </p:cNvPr>
          <p:cNvSpPr/>
          <p:nvPr/>
        </p:nvSpPr>
        <p:spPr>
          <a:xfrm>
            <a:off x="7341394" y="5348363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72" name="Pravokutnik 71">
            <a:extLst>
              <a:ext uri="{FF2B5EF4-FFF2-40B4-BE49-F238E27FC236}">
                <a16:creationId xmlns:a16="http://schemas.microsoft.com/office/drawing/2014/main" id="{5A2A7B94-22C0-4023-89C5-073660EFEB93}"/>
              </a:ext>
            </a:extLst>
          </p:cNvPr>
          <p:cNvSpPr/>
          <p:nvPr/>
        </p:nvSpPr>
        <p:spPr>
          <a:xfrm>
            <a:off x="7970045" y="5348363"/>
            <a:ext cx="628651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8" name="Pravokutnik 67">
            <a:extLst>
              <a:ext uri="{FF2B5EF4-FFF2-40B4-BE49-F238E27FC236}">
                <a16:creationId xmlns:a16="http://schemas.microsoft.com/office/drawing/2014/main" id="{34F62E46-37AE-4DA7-9553-9FD8E393FF62}"/>
              </a:ext>
            </a:extLst>
          </p:cNvPr>
          <p:cNvSpPr/>
          <p:nvPr/>
        </p:nvSpPr>
        <p:spPr>
          <a:xfrm>
            <a:off x="8598696" y="2002807"/>
            <a:ext cx="1485896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1" name="Pravokutnik 80">
            <a:extLst>
              <a:ext uri="{FF2B5EF4-FFF2-40B4-BE49-F238E27FC236}">
                <a16:creationId xmlns:a16="http://schemas.microsoft.com/office/drawing/2014/main" id="{80BC4977-E79F-4765-B09D-5A7860DC4EF6}"/>
              </a:ext>
            </a:extLst>
          </p:cNvPr>
          <p:cNvSpPr/>
          <p:nvPr/>
        </p:nvSpPr>
        <p:spPr>
          <a:xfrm>
            <a:off x="8598696" y="1390249"/>
            <a:ext cx="1485896" cy="6082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KOMENTARI</a:t>
            </a:r>
          </a:p>
        </p:txBody>
      </p:sp>
      <p:sp>
        <p:nvSpPr>
          <p:cNvPr id="82" name="Pravokutnik 81">
            <a:extLst>
              <a:ext uri="{FF2B5EF4-FFF2-40B4-BE49-F238E27FC236}">
                <a16:creationId xmlns:a16="http://schemas.microsoft.com/office/drawing/2014/main" id="{6E48B680-7C26-46C1-8D04-CE271D08B9B4}"/>
              </a:ext>
            </a:extLst>
          </p:cNvPr>
          <p:cNvSpPr/>
          <p:nvPr/>
        </p:nvSpPr>
        <p:spPr>
          <a:xfrm>
            <a:off x="8598696" y="2285892"/>
            <a:ext cx="1485896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3" name="Pravokutnik 82">
            <a:extLst>
              <a:ext uri="{FF2B5EF4-FFF2-40B4-BE49-F238E27FC236}">
                <a16:creationId xmlns:a16="http://schemas.microsoft.com/office/drawing/2014/main" id="{33FCD33C-99B4-4081-9172-0CBF46C39C52}"/>
              </a:ext>
            </a:extLst>
          </p:cNvPr>
          <p:cNvSpPr/>
          <p:nvPr/>
        </p:nvSpPr>
        <p:spPr>
          <a:xfrm>
            <a:off x="8598696" y="2568977"/>
            <a:ext cx="1485896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4" name="Pravokutnik 83">
            <a:extLst>
              <a:ext uri="{FF2B5EF4-FFF2-40B4-BE49-F238E27FC236}">
                <a16:creationId xmlns:a16="http://schemas.microsoft.com/office/drawing/2014/main" id="{FE698B4F-5442-44CC-B735-320B638D4A37}"/>
              </a:ext>
            </a:extLst>
          </p:cNvPr>
          <p:cNvSpPr/>
          <p:nvPr/>
        </p:nvSpPr>
        <p:spPr>
          <a:xfrm>
            <a:off x="8598696" y="2852062"/>
            <a:ext cx="1485896" cy="28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5" name="Pravokutnik 84">
            <a:extLst>
              <a:ext uri="{FF2B5EF4-FFF2-40B4-BE49-F238E27FC236}">
                <a16:creationId xmlns:a16="http://schemas.microsoft.com/office/drawing/2014/main" id="{05F41E1E-EB75-48D4-BC64-D7D5BC0B5A88}"/>
              </a:ext>
            </a:extLst>
          </p:cNvPr>
          <p:cNvSpPr/>
          <p:nvPr/>
        </p:nvSpPr>
        <p:spPr>
          <a:xfrm>
            <a:off x="8598696" y="3132993"/>
            <a:ext cx="1485896" cy="283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6" name="Pravokutnik 85">
            <a:extLst>
              <a:ext uri="{FF2B5EF4-FFF2-40B4-BE49-F238E27FC236}">
                <a16:creationId xmlns:a16="http://schemas.microsoft.com/office/drawing/2014/main" id="{AC646F48-A6FA-477F-B5A1-DCF64A4B7702}"/>
              </a:ext>
            </a:extLst>
          </p:cNvPr>
          <p:cNvSpPr/>
          <p:nvPr/>
        </p:nvSpPr>
        <p:spPr>
          <a:xfrm>
            <a:off x="8598696" y="3401234"/>
            <a:ext cx="1485896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7" name="Pravokutnik 86">
            <a:extLst>
              <a:ext uri="{FF2B5EF4-FFF2-40B4-BE49-F238E27FC236}">
                <a16:creationId xmlns:a16="http://schemas.microsoft.com/office/drawing/2014/main" id="{8BA94E97-1EB8-4A04-A0B7-BC2D2BB380D9}"/>
              </a:ext>
            </a:extLst>
          </p:cNvPr>
          <p:cNvSpPr/>
          <p:nvPr/>
        </p:nvSpPr>
        <p:spPr>
          <a:xfrm>
            <a:off x="8598696" y="3952556"/>
            <a:ext cx="1485896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8" name="Pravokutnik 87">
            <a:extLst>
              <a:ext uri="{FF2B5EF4-FFF2-40B4-BE49-F238E27FC236}">
                <a16:creationId xmlns:a16="http://schemas.microsoft.com/office/drawing/2014/main" id="{5C714068-7CD0-4E3E-81FB-5BA4FAA587E2}"/>
              </a:ext>
            </a:extLst>
          </p:cNvPr>
          <p:cNvSpPr/>
          <p:nvPr/>
        </p:nvSpPr>
        <p:spPr>
          <a:xfrm>
            <a:off x="8598696" y="4234564"/>
            <a:ext cx="1485896" cy="283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9" name="Pravokutnik 88">
            <a:extLst>
              <a:ext uri="{FF2B5EF4-FFF2-40B4-BE49-F238E27FC236}">
                <a16:creationId xmlns:a16="http://schemas.microsoft.com/office/drawing/2014/main" id="{8A672E35-5031-4D0E-B4D2-43F9CC98E4A1}"/>
              </a:ext>
            </a:extLst>
          </p:cNvPr>
          <p:cNvSpPr/>
          <p:nvPr/>
        </p:nvSpPr>
        <p:spPr>
          <a:xfrm>
            <a:off x="8598696" y="4789189"/>
            <a:ext cx="1485896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0" name="Pravokutnik 89">
            <a:extLst>
              <a:ext uri="{FF2B5EF4-FFF2-40B4-BE49-F238E27FC236}">
                <a16:creationId xmlns:a16="http://schemas.microsoft.com/office/drawing/2014/main" id="{31425D4B-03CB-4A58-98A0-F4DD3FC22FC8}"/>
              </a:ext>
            </a:extLst>
          </p:cNvPr>
          <p:cNvSpPr/>
          <p:nvPr/>
        </p:nvSpPr>
        <p:spPr>
          <a:xfrm>
            <a:off x="8598696" y="5069355"/>
            <a:ext cx="1485896" cy="281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1" name="Pravokutnik 90">
            <a:extLst>
              <a:ext uri="{FF2B5EF4-FFF2-40B4-BE49-F238E27FC236}">
                <a16:creationId xmlns:a16="http://schemas.microsoft.com/office/drawing/2014/main" id="{62499C6B-FB5F-4EE9-A3BE-6E4638E90B4F}"/>
              </a:ext>
            </a:extLst>
          </p:cNvPr>
          <p:cNvSpPr/>
          <p:nvPr/>
        </p:nvSpPr>
        <p:spPr>
          <a:xfrm>
            <a:off x="8598696" y="5348363"/>
            <a:ext cx="1485896" cy="28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4" name="Pravokutnik 93">
            <a:extLst>
              <a:ext uri="{FF2B5EF4-FFF2-40B4-BE49-F238E27FC236}">
                <a16:creationId xmlns:a16="http://schemas.microsoft.com/office/drawing/2014/main" id="{00C3BD42-D8D9-4B91-BFFB-B5106C63EB47}"/>
              </a:ext>
            </a:extLst>
          </p:cNvPr>
          <p:cNvSpPr/>
          <p:nvPr/>
        </p:nvSpPr>
        <p:spPr>
          <a:xfrm>
            <a:off x="1912144" y="1715419"/>
            <a:ext cx="4786312" cy="283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Evakuacijski putevi</a:t>
            </a:r>
          </a:p>
        </p:txBody>
      </p:sp>
      <p:sp>
        <p:nvSpPr>
          <p:cNvPr id="105" name="Pravokutnik 104">
            <a:extLst>
              <a:ext uri="{FF2B5EF4-FFF2-40B4-BE49-F238E27FC236}">
                <a16:creationId xmlns:a16="http://schemas.microsoft.com/office/drawing/2014/main" id="{B46AA139-666E-4D6E-B9D1-A731726E1EDE}"/>
              </a:ext>
            </a:extLst>
          </p:cNvPr>
          <p:cNvSpPr/>
          <p:nvPr/>
        </p:nvSpPr>
        <p:spPr>
          <a:xfrm>
            <a:off x="1912144" y="3677915"/>
            <a:ext cx="8172448" cy="283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Rasvjeta za slučaj nužde</a:t>
            </a:r>
          </a:p>
        </p:txBody>
      </p:sp>
      <p:sp>
        <p:nvSpPr>
          <p:cNvPr id="111" name="Pravokutnik 110">
            <a:extLst>
              <a:ext uri="{FF2B5EF4-FFF2-40B4-BE49-F238E27FC236}">
                <a16:creationId xmlns:a16="http://schemas.microsoft.com/office/drawing/2014/main" id="{5D2C6A30-4542-4F15-83A9-46F3509E03D8}"/>
              </a:ext>
            </a:extLst>
          </p:cNvPr>
          <p:cNvSpPr/>
          <p:nvPr/>
        </p:nvSpPr>
        <p:spPr>
          <a:xfrm>
            <a:off x="1912144" y="4517649"/>
            <a:ext cx="8172448" cy="283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Oprema za gašenje požara</a:t>
            </a:r>
          </a:p>
        </p:txBody>
      </p:sp>
    </p:spTree>
    <p:extLst>
      <p:ext uri="{BB962C8B-B14F-4D97-AF65-F5344CB8AC3E}">
        <p14:creationId xmlns:p14="http://schemas.microsoft.com/office/powerpoint/2010/main" val="6885555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7E5D47-A078-4E58-953E-43B9B798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 dirty="0"/>
              <a:t>Analiza rizika koja se primjenjuje u zemljama EU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1798BDA-471A-43DC-BB83-33ABC4CE4456}"/>
              </a:ext>
            </a:extLst>
          </p:cNvPr>
          <p:cNvSpPr/>
          <p:nvPr/>
        </p:nvSpPr>
        <p:spPr>
          <a:xfrm>
            <a:off x="357188" y="136525"/>
            <a:ext cx="11515725" cy="614363"/>
          </a:xfrm>
          <a:prstGeom prst="rect">
            <a:avLst/>
          </a:prstGeom>
          <a:solidFill>
            <a:srgbClr val="DB9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PROVJERE</a:t>
            </a:r>
          </a:p>
        </p:txBody>
      </p:sp>
      <p:sp>
        <p:nvSpPr>
          <p:cNvPr id="95" name="Pravokutnik 94">
            <a:extLst>
              <a:ext uri="{FF2B5EF4-FFF2-40B4-BE49-F238E27FC236}">
                <a16:creationId xmlns:a16="http://schemas.microsoft.com/office/drawing/2014/main" id="{23FF515A-3635-41C8-9413-9C855ED4B9BB}"/>
              </a:ext>
            </a:extLst>
          </p:cNvPr>
          <p:cNvSpPr/>
          <p:nvPr/>
        </p:nvSpPr>
        <p:spPr>
          <a:xfrm>
            <a:off x="1552575" y="1640857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Rade li ispravno svi uređaji za otvaranje vrata (</a:t>
            </a:r>
            <a:r>
              <a:rPr lang="hr-HR" sz="1400" dirty="0" err="1">
                <a:solidFill>
                  <a:schemeClr val="accent1">
                    <a:lumMod val="50000"/>
                  </a:schemeClr>
                </a:solidFill>
              </a:rPr>
              <a:t>panik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 okovi)?</a:t>
            </a:r>
          </a:p>
        </p:txBody>
      </p:sp>
      <p:sp>
        <p:nvSpPr>
          <p:cNvPr id="101" name="Pravokutnik 100">
            <a:extLst>
              <a:ext uri="{FF2B5EF4-FFF2-40B4-BE49-F238E27FC236}">
                <a16:creationId xmlns:a16="http://schemas.microsoft.com/office/drawing/2014/main" id="{3D0EA5D2-E9D7-42A2-8D87-15742C8F77F6}"/>
              </a:ext>
            </a:extLst>
          </p:cNvPr>
          <p:cNvSpPr/>
          <p:nvPr/>
        </p:nvSpPr>
        <p:spPr>
          <a:xfrm>
            <a:off x="1552575" y="1028299"/>
            <a:ext cx="5526881" cy="35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dirty="0">
                <a:solidFill>
                  <a:srgbClr val="E6B670"/>
                </a:solidFill>
              </a:rPr>
              <a:t>TJEDNE PROVJERE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D1C7732-0254-47F7-AEB2-D54265559F51}"/>
              </a:ext>
            </a:extLst>
          </p:cNvPr>
          <p:cNvSpPr/>
          <p:nvPr/>
        </p:nvSpPr>
        <p:spPr>
          <a:xfrm>
            <a:off x="7069035" y="1640857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C0DDA1FB-E93C-474D-9249-FE86619C1685}"/>
              </a:ext>
            </a:extLst>
          </p:cNvPr>
          <p:cNvSpPr/>
          <p:nvPr/>
        </p:nvSpPr>
        <p:spPr>
          <a:xfrm>
            <a:off x="7054187" y="1028300"/>
            <a:ext cx="668208" cy="612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6B670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4722CAD-C63A-4CB2-974C-3623A70E5C70}"/>
              </a:ext>
            </a:extLst>
          </p:cNvPr>
          <p:cNvSpPr/>
          <p:nvPr/>
        </p:nvSpPr>
        <p:spPr>
          <a:xfrm>
            <a:off x="7697686" y="1640857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A97E5199-9C43-40C9-8DCA-E8282ECD6633}"/>
              </a:ext>
            </a:extLst>
          </p:cNvPr>
          <p:cNvSpPr/>
          <p:nvPr/>
        </p:nvSpPr>
        <p:spPr>
          <a:xfrm>
            <a:off x="7697686" y="1028299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DA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DB7847B-0F42-4705-BFAA-31BF7E3EB4AD}"/>
              </a:ext>
            </a:extLst>
          </p:cNvPr>
          <p:cNvSpPr/>
          <p:nvPr/>
        </p:nvSpPr>
        <p:spPr>
          <a:xfrm>
            <a:off x="8326337" y="1640857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C902E6C3-A34C-41E3-B842-CD8EBB9FAE78}"/>
              </a:ext>
            </a:extLst>
          </p:cNvPr>
          <p:cNvSpPr/>
          <p:nvPr/>
        </p:nvSpPr>
        <p:spPr>
          <a:xfrm>
            <a:off x="8326337" y="1028299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NE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D2251FA-E474-460D-9C08-70B1A6652CF1}"/>
              </a:ext>
            </a:extLst>
          </p:cNvPr>
          <p:cNvSpPr/>
          <p:nvPr/>
        </p:nvSpPr>
        <p:spPr>
          <a:xfrm>
            <a:off x="1552575" y="1923942"/>
            <a:ext cx="5516459" cy="304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svi evakuacijski putevi slobodni i sigurni?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8225F1FA-E57C-4A15-89F8-377F9652A2B7}"/>
              </a:ext>
            </a:extLst>
          </p:cNvPr>
          <p:cNvSpPr/>
          <p:nvPr/>
        </p:nvSpPr>
        <p:spPr>
          <a:xfrm>
            <a:off x="7069035" y="1923942"/>
            <a:ext cx="653359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8B0A522-70D7-445D-8423-82ECDEE3BEEB}"/>
              </a:ext>
            </a:extLst>
          </p:cNvPr>
          <p:cNvSpPr/>
          <p:nvPr/>
        </p:nvSpPr>
        <p:spPr>
          <a:xfrm>
            <a:off x="7697686" y="1923942"/>
            <a:ext cx="653359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80668B38-CBFA-4FF0-825F-B43FA7CA4275}"/>
              </a:ext>
            </a:extLst>
          </p:cNvPr>
          <p:cNvSpPr/>
          <p:nvPr/>
        </p:nvSpPr>
        <p:spPr>
          <a:xfrm>
            <a:off x="8326337" y="1923942"/>
            <a:ext cx="653359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4A2D552A-3191-4A49-8BDF-5AE6D54A9ECC}"/>
              </a:ext>
            </a:extLst>
          </p:cNvPr>
          <p:cNvSpPr/>
          <p:nvPr/>
        </p:nvSpPr>
        <p:spPr>
          <a:xfrm>
            <a:off x="1552575" y="2478749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Da li se s tipkala signal šalje na indikatorsku točku?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5E16B5EB-CA81-4E53-AAB6-F76DD0D17C10}"/>
              </a:ext>
            </a:extLst>
          </p:cNvPr>
          <p:cNvSpPr/>
          <p:nvPr/>
        </p:nvSpPr>
        <p:spPr>
          <a:xfrm>
            <a:off x="7069035" y="2478749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2555C9DF-9FDB-40A5-8784-9DE091232C7E}"/>
              </a:ext>
            </a:extLst>
          </p:cNvPr>
          <p:cNvSpPr/>
          <p:nvPr/>
        </p:nvSpPr>
        <p:spPr>
          <a:xfrm>
            <a:off x="7697686" y="2478749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6261F1F6-3297-489C-90B8-D48FB364004F}"/>
              </a:ext>
            </a:extLst>
          </p:cNvPr>
          <p:cNvSpPr/>
          <p:nvPr/>
        </p:nvSpPr>
        <p:spPr>
          <a:xfrm>
            <a:off x="8326337" y="2478749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6" name="Pravokutnik 55">
            <a:extLst>
              <a:ext uri="{FF2B5EF4-FFF2-40B4-BE49-F238E27FC236}">
                <a16:creationId xmlns:a16="http://schemas.microsoft.com/office/drawing/2014/main" id="{D10B175F-5477-472C-B359-91B4E00E402B}"/>
              </a:ext>
            </a:extLst>
          </p:cNvPr>
          <p:cNvSpPr/>
          <p:nvPr/>
        </p:nvSpPr>
        <p:spPr>
          <a:xfrm>
            <a:off x="1552575" y="2760757"/>
            <a:ext cx="5521325" cy="304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alarmni sustav ispravno radio kada je testiran?</a:t>
            </a:r>
          </a:p>
        </p:txBody>
      </p:sp>
      <p:sp>
        <p:nvSpPr>
          <p:cNvPr id="57" name="Pravokutnik 56">
            <a:extLst>
              <a:ext uri="{FF2B5EF4-FFF2-40B4-BE49-F238E27FC236}">
                <a16:creationId xmlns:a16="http://schemas.microsoft.com/office/drawing/2014/main" id="{8AA85127-F1CF-44D0-95B0-337D02FAFB5C}"/>
              </a:ext>
            </a:extLst>
          </p:cNvPr>
          <p:cNvSpPr/>
          <p:nvPr/>
        </p:nvSpPr>
        <p:spPr>
          <a:xfrm>
            <a:off x="7069035" y="2760757"/>
            <a:ext cx="653359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Pravokutnik 57">
            <a:extLst>
              <a:ext uri="{FF2B5EF4-FFF2-40B4-BE49-F238E27FC236}">
                <a16:creationId xmlns:a16="http://schemas.microsoft.com/office/drawing/2014/main" id="{11F957CF-0CDA-4DB3-BC52-A0D71EB67A28}"/>
              </a:ext>
            </a:extLst>
          </p:cNvPr>
          <p:cNvSpPr/>
          <p:nvPr/>
        </p:nvSpPr>
        <p:spPr>
          <a:xfrm>
            <a:off x="7697686" y="2760757"/>
            <a:ext cx="653359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Pravokutnik 58">
            <a:extLst>
              <a:ext uri="{FF2B5EF4-FFF2-40B4-BE49-F238E27FC236}">
                <a16:creationId xmlns:a16="http://schemas.microsoft.com/office/drawing/2014/main" id="{1A5536D2-A372-43B4-9EB3-FEC1CAB54C42}"/>
              </a:ext>
            </a:extLst>
          </p:cNvPr>
          <p:cNvSpPr/>
          <p:nvPr/>
        </p:nvSpPr>
        <p:spPr>
          <a:xfrm>
            <a:off x="8326337" y="2760757"/>
            <a:ext cx="653359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8" name="Pravokutnik 67">
            <a:extLst>
              <a:ext uri="{FF2B5EF4-FFF2-40B4-BE49-F238E27FC236}">
                <a16:creationId xmlns:a16="http://schemas.microsoft.com/office/drawing/2014/main" id="{34F62E46-37AE-4DA7-9553-9FD8E393FF62}"/>
              </a:ext>
            </a:extLst>
          </p:cNvPr>
          <p:cNvSpPr/>
          <p:nvPr/>
        </p:nvSpPr>
        <p:spPr>
          <a:xfrm>
            <a:off x="8921295" y="1640857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1" name="Pravokutnik 80">
            <a:extLst>
              <a:ext uri="{FF2B5EF4-FFF2-40B4-BE49-F238E27FC236}">
                <a16:creationId xmlns:a16="http://schemas.microsoft.com/office/drawing/2014/main" id="{80BC4977-E79F-4765-B09D-5A7860DC4EF6}"/>
              </a:ext>
            </a:extLst>
          </p:cNvPr>
          <p:cNvSpPr/>
          <p:nvPr/>
        </p:nvSpPr>
        <p:spPr>
          <a:xfrm>
            <a:off x="8921295" y="1028299"/>
            <a:ext cx="1544297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KOMENTARI</a:t>
            </a:r>
          </a:p>
        </p:txBody>
      </p:sp>
      <p:sp>
        <p:nvSpPr>
          <p:cNvPr id="82" name="Pravokutnik 81">
            <a:extLst>
              <a:ext uri="{FF2B5EF4-FFF2-40B4-BE49-F238E27FC236}">
                <a16:creationId xmlns:a16="http://schemas.microsoft.com/office/drawing/2014/main" id="{6E48B680-7C26-46C1-8D04-CE271D08B9B4}"/>
              </a:ext>
            </a:extLst>
          </p:cNvPr>
          <p:cNvSpPr/>
          <p:nvPr/>
        </p:nvSpPr>
        <p:spPr>
          <a:xfrm>
            <a:off x="8921295" y="1923942"/>
            <a:ext cx="1544297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7" name="Pravokutnik 86">
            <a:extLst>
              <a:ext uri="{FF2B5EF4-FFF2-40B4-BE49-F238E27FC236}">
                <a16:creationId xmlns:a16="http://schemas.microsoft.com/office/drawing/2014/main" id="{8BA94E97-1EB8-4A04-A0B7-BC2D2BB380D9}"/>
              </a:ext>
            </a:extLst>
          </p:cNvPr>
          <p:cNvSpPr/>
          <p:nvPr/>
        </p:nvSpPr>
        <p:spPr>
          <a:xfrm>
            <a:off x="8921295" y="2478749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8" name="Pravokutnik 87">
            <a:extLst>
              <a:ext uri="{FF2B5EF4-FFF2-40B4-BE49-F238E27FC236}">
                <a16:creationId xmlns:a16="http://schemas.microsoft.com/office/drawing/2014/main" id="{5C714068-7CD0-4E3E-81FB-5BA4FAA587E2}"/>
              </a:ext>
            </a:extLst>
          </p:cNvPr>
          <p:cNvSpPr/>
          <p:nvPr/>
        </p:nvSpPr>
        <p:spPr>
          <a:xfrm>
            <a:off x="8921295" y="2760757"/>
            <a:ext cx="1544297" cy="306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4" name="Pravokutnik 93">
            <a:extLst>
              <a:ext uri="{FF2B5EF4-FFF2-40B4-BE49-F238E27FC236}">
                <a16:creationId xmlns:a16="http://schemas.microsoft.com/office/drawing/2014/main" id="{00C3BD42-D8D9-4B91-BFFB-B5106C63EB47}"/>
              </a:ext>
            </a:extLst>
          </p:cNvPr>
          <p:cNvSpPr/>
          <p:nvPr/>
        </p:nvSpPr>
        <p:spPr>
          <a:xfrm>
            <a:off x="1555383" y="1357772"/>
            <a:ext cx="5498805" cy="2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Evakuacijski putevi</a:t>
            </a:r>
          </a:p>
        </p:txBody>
      </p:sp>
      <p:sp>
        <p:nvSpPr>
          <p:cNvPr id="105" name="Pravokutnik 104">
            <a:extLst>
              <a:ext uri="{FF2B5EF4-FFF2-40B4-BE49-F238E27FC236}">
                <a16:creationId xmlns:a16="http://schemas.microsoft.com/office/drawing/2014/main" id="{B46AA139-666E-4D6E-B9D1-A731726E1EDE}"/>
              </a:ext>
            </a:extLst>
          </p:cNvPr>
          <p:cNvSpPr/>
          <p:nvPr/>
        </p:nvSpPr>
        <p:spPr>
          <a:xfrm>
            <a:off x="1552575" y="2224026"/>
            <a:ext cx="8913017" cy="25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Vatrodojava</a:t>
            </a:r>
          </a:p>
        </p:txBody>
      </p:sp>
      <p:sp>
        <p:nvSpPr>
          <p:cNvPr id="73" name="Pravokutnik 72">
            <a:extLst>
              <a:ext uri="{FF2B5EF4-FFF2-40B4-BE49-F238E27FC236}">
                <a16:creationId xmlns:a16="http://schemas.microsoft.com/office/drawing/2014/main" id="{FE9242E2-4D6A-48CF-BB6E-87E4EC2949A6}"/>
              </a:ext>
            </a:extLst>
          </p:cNvPr>
          <p:cNvSpPr/>
          <p:nvPr/>
        </p:nvSpPr>
        <p:spPr>
          <a:xfrm>
            <a:off x="1552575" y="3065766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osoblje i ostali korisnici čuli alarm?</a:t>
            </a:r>
          </a:p>
        </p:txBody>
      </p:sp>
      <p:sp>
        <p:nvSpPr>
          <p:cNvPr id="74" name="Pravokutnik 73">
            <a:extLst>
              <a:ext uri="{FF2B5EF4-FFF2-40B4-BE49-F238E27FC236}">
                <a16:creationId xmlns:a16="http://schemas.microsoft.com/office/drawing/2014/main" id="{5A6B2F0B-3FF1-4402-B5CA-5B9CA0A10557}"/>
              </a:ext>
            </a:extLst>
          </p:cNvPr>
          <p:cNvSpPr/>
          <p:nvPr/>
        </p:nvSpPr>
        <p:spPr>
          <a:xfrm>
            <a:off x="7069035" y="3065766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Pravokutnik 74">
            <a:extLst>
              <a:ext uri="{FF2B5EF4-FFF2-40B4-BE49-F238E27FC236}">
                <a16:creationId xmlns:a16="http://schemas.microsoft.com/office/drawing/2014/main" id="{D20A0156-CAE0-480A-8EA6-882D56C74046}"/>
              </a:ext>
            </a:extLst>
          </p:cNvPr>
          <p:cNvSpPr/>
          <p:nvPr/>
        </p:nvSpPr>
        <p:spPr>
          <a:xfrm>
            <a:off x="7697686" y="3065766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76" name="Pravokutnik 75">
            <a:extLst>
              <a:ext uri="{FF2B5EF4-FFF2-40B4-BE49-F238E27FC236}">
                <a16:creationId xmlns:a16="http://schemas.microsoft.com/office/drawing/2014/main" id="{3014CBAE-280A-4CAA-B763-E56D87398541}"/>
              </a:ext>
            </a:extLst>
          </p:cNvPr>
          <p:cNvSpPr/>
          <p:nvPr/>
        </p:nvSpPr>
        <p:spPr>
          <a:xfrm>
            <a:off x="8326337" y="3065766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77" name="Pravokutnik 76">
            <a:extLst>
              <a:ext uri="{FF2B5EF4-FFF2-40B4-BE49-F238E27FC236}">
                <a16:creationId xmlns:a16="http://schemas.microsoft.com/office/drawing/2014/main" id="{F7386837-B8C3-4BFE-BB3E-CBFE4F028B10}"/>
              </a:ext>
            </a:extLst>
          </p:cNvPr>
          <p:cNvSpPr/>
          <p:nvPr/>
        </p:nvSpPr>
        <p:spPr>
          <a:xfrm>
            <a:off x="1552575" y="3347774"/>
            <a:ext cx="5516459" cy="508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povezani sustavi zaštite od požara ispravno radili (npr. Otpuštanje magnetskih vrata, spuštanje dimnih zavjesa)?</a:t>
            </a:r>
          </a:p>
        </p:txBody>
      </p:sp>
      <p:sp>
        <p:nvSpPr>
          <p:cNvPr id="78" name="Pravokutnik 77">
            <a:extLst>
              <a:ext uri="{FF2B5EF4-FFF2-40B4-BE49-F238E27FC236}">
                <a16:creationId xmlns:a16="http://schemas.microsoft.com/office/drawing/2014/main" id="{0CF6FC27-BB36-4077-9853-7598CE9A702B}"/>
              </a:ext>
            </a:extLst>
          </p:cNvPr>
          <p:cNvSpPr/>
          <p:nvPr/>
        </p:nvSpPr>
        <p:spPr>
          <a:xfrm>
            <a:off x="7069035" y="3347774"/>
            <a:ext cx="653359" cy="511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Pravokutnik 78">
            <a:extLst>
              <a:ext uri="{FF2B5EF4-FFF2-40B4-BE49-F238E27FC236}">
                <a16:creationId xmlns:a16="http://schemas.microsoft.com/office/drawing/2014/main" id="{A81DD240-0D13-49C2-AC0C-41D6D6EA8BD5}"/>
              </a:ext>
            </a:extLst>
          </p:cNvPr>
          <p:cNvSpPr/>
          <p:nvPr/>
        </p:nvSpPr>
        <p:spPr>
          <a:xfrm>
            <a:off x="7697686" y="3347774"/>
            <a:ext cx="653359" cy="511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Pravokutnik 79">
            <a:extLst>
              <a:ext uri="{FF2B5EF4-FFF2-40B4-BE49-F238E27FC236}">
                <a16:creationId xmlns:a16="http://schemas.microsoft.com/office/drawing/2014/main" id="{FD4A0FD4-AF50-4263-821F-CDFF970FFE87}"/>
              </a:ext>
            </a:extLst>
          </p:cNvPr>
          <p:cNvSpPr/>
          <p:nvPr/>
        </p:nvSpPr>
        <p:spPr>
          <a:xfrm>
            <a:off x="8326337" y="3347774"/>
            <a:ext cx="653359" cy="511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2" name="Pravokutnik 91">
            <a:extLst>
              <a:ext uri="{FF2B5EF4-FFF2-40B4-BE49-F238E27FC236}">
                <a16:creationId xmlns:a16="http://schemas.microsoft.com/office/drawing/2014/main" id="{FCEFB49A-4C46-4D56-A423-064E348D8FFD}"/>
              </a:ext>
            </a:extLst>
          </p:cNvPr>
          <p:cNvSpPr/>
          <p:nvPr/>
        </p:nvSpPr>
        <p:spPr>
          <a:xfrm>
            <a:off x="8921295" y="3065766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3" name="Pravokutnik 92">
            <a:extLst>
              <a:ext uri="{FF2B5EF4-FFF2-40B4-BE49-F238E27FC236}">
                <a16:creationId xmlns:a16="http://schemas.microsoft.com/office/drawing/2014/main" id="{A6F8C169-E40C-44B1-ADED-9395E2C5E344}"/>
              </a:ext>
            </a:extLst>
          </p:cNvPr>
          <p:cNvSpPr/>
          <p:nvPr/>
        </p:nvSpPr>
        <p:spPr>
          <a:xfrm>
            <a:off x="8921295" y="3347774"/>
            <a:ext cx="1544297" cy="511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6" name="Pravokutnik 95">
            <a:extLst>
              <a:ext uri="{FF2B5EF4-FFF2-40B4-BE49-F238E27FC236}">
                <a16:creationId xmlns:a16="http://schemas.microsoft.com/office/drawing/2014/main" id="{58B6DA96-5D7C-45D3-B7C8-9B7B8E2D140E}"/>
              </a:ext>
            </a:extLst>
          </p:cNvPr>
          <p:cNvSpPr/>
          <p:nvPr/>
        </p:nvSpPr>
        <p:spPr>
          <a:xfrm>
            <a:off x="1552575" y="3856215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svi vizualni alarmi i/ili vibrirajući alarmi rade?</a:t>
            </a:r>
          </a:p>
        </p:txBody>
      </p:sp>
      <p:sp>
        <p:nvSpPr>
          <p:cNvPr id="97" name="Pravokutnik 96">
            <a:extLst>
              <a:ext uri="{FF2B5EF4-FFF2-40B4-BE49-F238E27FC236}">
                <a16:creationId xmlns:a16="http://schemas.microsoft.com/office/drawing/2014/main" id="{E0379C91-B0A7-4961-9E2D-4BBD1C0351BE}"/>
              </a:ext>
            </a:extLst>
          </p:cNvPr>
          <p:cNvSpPr/>
          <p:nvPr/>
        </p:nvSpPr>
        <p:spPr>
          <a:xfrm>
            <a:off x="7069035" y="3856215"/>
            <a:ext cx="653360" cy="303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Pravokutnik 97">
            <a:extLst>
              <a:ext uri="{FF2B5EF4-FFF2-40B4-BE49-F238E27FC236}">
                <a16:creationId xmlns:a16="http://schemas.microsoft.com/office/drawing/2014/main" id="{3EAD1511-0B59-4655-AB09-CA3B9CE8735E}"/>
              </a:ext>
            </a:extLst>
          </p:cNvPr>
          <p:cNvSpPr/>
          <p:nvPr/>
        </p:nvSpPr>
        <p:spPr>
          <a:xfrm>
            <a:off x="7697686" y="3856215"/>
            <a:ext cx="653360" cy="303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9" name="Pravokutnik 98">
            <a:extLst>
              <a:ext uri="{FF2B5EF4-FFF2-40B4-BE49-F238E27FC236}">
                <a16:creationId xmlns:a16="http://schemas.microsoft.com/office/drawing/2014/main" id="{3E3362D5-7363-40B9-849F-C1603DA4CB2E}"/>
              </a:ext>
            </a:extLst>
          </p:cNvPr>
          <p:cNvSpPr/>
          <p:nvPr/>
        </p:nvSpPr>
        <p:spPr>
          <a:xfrm>
            <a:off x="8326337" y="3856215"/>
            <a:ext cx="653360" cy="303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0" name="Pravokutnik 99">
            <a:extLst>
              <a:ext uri="{FF2B5EF4-FFF2-40B4-BE49-F238E27FC236}">
                <a16:creationId xmlns:a16="http://schemas.microsoft.com/office/drawing/2014/main" id="{A6B73A7B-5127-4F89-BF29-5FF8B2873D0F}"/>
              </a:ext>
            </a:extLst>
          </p:cNvPr>
          <p:cNvSpPr/>
          <p:nvPr/>
        </p:nvSpPr>
        <p:spPr>
          <a:xfrm>
            <a:off x="8921293" y="3856215"/>
            <a:ext cx="1544299" cy="303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2" name="Pravokutnik 101">
            <a:extLst>
              <a:ext uri="{FF2B5EF4-FFF2-40B4-BE49-F238E27FC236}">
                <a16:creationId xmlns:a16="http://schemas.microsoft.com/office/drawing/2014/main" id="{46EB70DD-6543-44F0-9B70-BF51960C4F7D}"/>
              </a:ext>
            </a:extLst>
          </p:cNvPr>
          <p:cNvSpPr/>
          <p:nvPr/>
        </p:nvSpPr>
        <p:spPr>
          <a:xfrm>
            <a:off x="1552576" y="4161224"/>
            <a:ext cx="5516460" cy="30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zvučni alarmni sustavi ispravno radili? Je li se poruka razumjela?</a:t>
            </a:r>
          </a:p>
        </p:txBody>
      </p:sp>
      <p:sp>
        <p:nvSpPr>
          <p:cNvPr id="103" name="Pravokutnik 102">
            <a:extLst>
              <a:ext uri="{FF2B5EF4-FFF2-40B4-BE49-F238E27FC236}">
                <a16:creationId xmlns:a16="http://schemas.microsoft.com/office/drawing/2014/main" id="{B750426F-7C4D-47B9-8004-32EDC46CBC5D}"/>
              </a:ext>
            </a:extLst>
          </p:cNvPr>
          <p:cNvSpPr/>
          <p:nvPr/>
        </p:nvSpPr>
        <p:spPr>
          <a:xfrm>
            <a:off x="7069035" y="4159382"/>
            <a:ext cx="628652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" name="Pravokutnik 103">
            <a:extLst>
              <a:ext uri="{FF2B5EF4-FFF2-40B4-BE49-F238E27FC236}">
                <a16:creationId xmlns:a16="http://schemas.microsoft.com/office/drawing/2014/main" id="{F7EF1F41-8DAA-40E9-A207-85FD02490733}"/>
              </a:ext>
            </a:extLst>
          </p:cNvPr>
          <p:cNvSpPr/>
          <p:nvPr/>
        </p:nvSpPr>
        <p:spPr>
          <a:xfrm>
            <a:off x="7697686" y="4159382"/>
            <a:ext cx="628651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06" name="Pravokutnik 105">
            <a:extLst>
              <a:ext uri="{FF2B5EF4-FFF2-40B4-BE49-F238E27FC236}">
                <a16:creationId xmlns:a16="http://schemas.microsoft.com/office/drawing/2014/main" id="{F00F55E8-EB6E-4256-A382-3BBF278B2B46}"/>
              </a:ext>
            </a:extLst>
          </p:cNvPr>
          <p:cNvSpPr/>
          <p:nvPr/>
        </p:nvSpPr>
        <p:spPr>
          <a:xfrm>
            <a:off x="8326337" y="4159382"/>
            <a:ext cx="59495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7" name="Pravokutnik 106">
            <a:extLst>
              <a:ext uri="{FF2B5EF4-FFF2-40B4-BE49-F238E27FC236}">
                <a16:creationId xmlns:a16="http://schemas.microsoft.com/office/drawing/2014/main" id="{CA57DB83-261C-44BA-9965-5F50C5BDC7A1}"/>
              </a:ext>
            </a:extLst>
          </p:cNvPr>
          <p:cNvSpPr/>
          <p:nvPr/>
        </p:nvSpPr>
        <p:spPr>
          <a:xfrm>
            <a:off x="8921293" y="4159382"/>
            <a:ext cx="154429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8" name="Pravokutnik 107">
            <a:extLst>
              <a:ext uri="{FF2B5EF4-FFF2-40B4-BE49-F238E27FC236}">
                <a16:creationId xmlns:a16="http://schemas.microsoft.com/office/drawing/2014/main" id="{CAA18514-2E80-4985-B772-4A5C1F40CC0C}"/>
              </a:ext>
            </a:extLst>
          </p:cNvPr>
          <p:cNvSpPr/>
          <p:nvPr/>
        </p:nvSpPr>
        <p:spPr>
          <a:xfrm>
            <a:off x="1552575" y="4722215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vidljivi indikatori punjenja (ukoliko su postavljeni)?</a:t>
            </a:r>
          </a:p>
        </p:txBody>
      </p:sp>
      <p:sp>
        <p:nvSpPr>
          <p:cNvPr id="109" name="Pravokutnik 108">
            <a:extLst>
              <a:ext uri="{FF2B5EF4-FFF2-40B4-BE49-F238E27FC236}">
                <a16:creationId xmlns:a16="http://schemas.microsoft.com/office/drawing/2014/main" id="{BF7C5FB8-C9C2-4DBD-B4A5-1E31522B5F38}"/>
              </a:ext>
            </a:extLst>
          </p:cNvPr>
          <p:cNvSpPr/>
          <p:nvPr/>
        </p:nvSpPr>
        <p:spPr>
          <a:xfrm>
            <a:off x="7069035" y="4722215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0" name="Pravokutnik 109">
            <a:extLst>
              <a:ext uri="{FF2B5EF4-FFF2-40B4-BE49-F238E27FC236}">
                <a16:creationId xmlns:a16="http://schemas.microsoft.com/office/drawing/2014/main" id="{3C602FB2-2E57-4523-BB5F-76A996AE80E7}"/>
              </a:ext>
            </a:extLst>
          </p:cNvPr>
          <p:cNvSpPr/>
          <p:nvPr/>
        </p:nvSpPr>
        <p:spPr>
          <a:xfrm>
            <a:off x="7697686" y="4722215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12" name="Pravokutnik 111">
            <a:extLst>
              <a:ext uri="{FF2B5EF4-FFF2-40B4-BE49-F238E27FC236}">
                <a16:creationId xmlns:a16="http://schemas.microsoft.com/office/drawing/2014/main" id="{6441E1FA-CD14-4618-B764-4470D58D4447}"/>
              </a:ext>
            </a:extLst>
          </p:cNvPr>
          <p:cNvSpPr/>
          <p:nvPr/>
        </p:nvSpPr>
        <p:spPr>
          <a:xfrm>
            <a:off x="8326337" y="4722215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13" name="Pravokutnik 112">
            <a:extLst>
              <a:ext uri="{FF2B5EF4-FFF2-40B4-BE49-F238E27FC236}">
                <a16:creationId xmlns:a16="http://schemas.microsoft.com/office/drawing/2014/main" id="{C40B02FC-00E7-4627-8C57-AAED47A214A5}"/>
              </a:ext>
            </a:extLst>
          </p:cNvPr>
          <p:cNvSpPr/>
          <p:nvPr/>
        </p:nvSpPr>
        <p:spPr>
          <a:xfrm>
            <a:off x="8921295" y="4722215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14" name="Pravokutnik 113">
            <a:extLst>
              <a:ext uri="{FF2B5EF4-FFF2-40B4-BE49-F238E27FC236}">
                <a16:creationId xmlns:a16="http://schemas.microsoft.com/office/drawing/2014/main" id="{F2C1147D-8AB9-4442-9B7A-FDCC6668DE48}"/>
              </a:ext>
            </a:extLst>
          </p:cNvPr>
          <p:cNvSpPr/>
          <p:nvPr/>
        </p:nvSpPr>
        <p:spPr>
          <a:xfrm>
            <a:off x="1552575" y="4467492"/>
            <a:ext cx="8913017" cy="25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Rasvjeta za slučaj nužde</a:t>
            </a:r>
          </a:p>
        </p:txBody>
      </p:sp>
      <p:sp>
        <p:nvSpPr>
          <p:cNvPr id="115" name="Pravokutnik 114">
            <a:extLst>
              <a:ext uri="{FF2B5EF4-FFF2-40B4-BE49-F238E27FC236}">
                <a16:creationId xmlns:a16="http://schemas.microsoft.com/office/drawing/2014/main" id="{496B6180-7B31-43D2-938F-446B5DFCC2C0}"/>
              </a:ext>
            </a:extLst>
          </p:cNvPr>
          <p:cNvSpPr/>
          <p:nvPr/>
        </p:nvSpPr>
        <p:spPr>
          <a:xfrm>
            <a:off x="1552575" y="5270072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sva oprema u dobrom stanju?</a:t>
            </a:r>
          </a:p>
        </p:txBody>
      </p:sp>
      <p:sp>
        <p:nvSpPr>
          <p:cNvPr id="116" name="Pravokutnik 115">
            <a:extLst>
              <a:ext uri="{FF2B5EF4-FFF2-40B4-BE49-F238E27FC236}">
                <a16:creationId xmlns:a16="http://schemas.microsoft.com/office/drawing/2014/main" id="{0FE183E8-C817-4B49-971C-D532937456EE}"/>
              </a:ext>
            </a:extLst>
          </p:cNvPr>
          <p:cNvSpPr/>
          <p:nvPr/>
        </p:nvSpPr>
        <p:spPr>
          <a:xfrm>
            <a:off x="7069035" y="5270072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7" name="Pravokutnik 116">
            <a:extLst>
              <a:ext uri="{FF2B5EF4-FFF2-40B4-BE49-F238E27FC236}">
                <a16:creationId xmlns:a16="http://schemas.microsoft.com/office/drawing/2014/main" id="{805D7902-C89E-48ED-834B-E920D88462CD}"/>
              </a:ext>
            </a:extLst>
          </p:cNvPr>
          <p:cNvSpPr/>
          <p:nvPr/>
        </p:nvSpPr>
        <p:spPr>
          <a:xfrm>
            <a:off x="7697686" y="5270072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18" name="Pravokutnik 117">
            <a:extLst>
              <a:ext uri="{FF2B5EF4-FFF2-40B4-BE49-F238E27FC236}">
                <a16:creationId xmlns:a16="http://schemas.microsoft.com/office/drawing/2014/main" id="{374C8F63-3412-4F8B-83D4-481725769A46}"/>
              </a:ext>
            </a:extLst>
          </p:cNvPr>
          <p:cNvSpPr/>
          <p:nvPr/>
        </p:nvSpPr>
        <p:spPr>
          <a:xfrm>
            <a:off x="8326337" y="5270072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19" name="Pravokutnik 118">
            <a:extLst>
              <a:ext uri="{FF2B5EF4-FFF2-40B4-BE49-F238E27FC236}">
                <a16:creationId xmlns:a16="http://schemas.microsoft.com/office/drawing/2014/main" id="{7CBBA99C-2F12-4BDC-85C9-D7B5105097C4}"/>
              </a:ext>
            </a:extLst>
          </p:cNvPr>
          <p:cNvSpPr/>
          <p:nvPr/>
        </p:nvSpPr>
        <p:spPr>
          <a:xfrm>
            <a:off x="8921295" y="5270072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20" name="Pravokutnik 119">
            <a:extLst>
              <a:ext uri="{FF2B5EF4-FFF2-40B4-BE49-F238E27FC236}">
                <a16:creationId xmlns:a16="http://schemas.microsoft.com/office/drawing/2014/main" id="{BA2800BB-CBA3-4B80-A56D-E9013FB5C440}"/>
              </a:ext>
            </a:extLst>
          </p:cNvPr>
          <p:cNvSpPr/>
          <p:nvPr/>
        </p:nvSpPr>
        <p:spPr>
          <a:xfrm>
            <a:off x="1552575" y="5015349"/>
            <a:ext cx="8913017" cy="25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Oprema za gašenje požara</a:t>
            </a:r>
          </a:p>
        </p:txBody>
      </p:sp>
      <p:sp>
        <p:nvSpPr>
          <p:cNvPr id="121" name="Pravokutnik 120">
            <a:extLst>
              <a:ext uri="{FF2B5EF4-FFF2-40B4-BE49-F238E27FC236}">
                <a16:creationId xmlns:a16="http://schemas.microsoft.com/office/drawing/2014/main" id="{2475552A-B5AD-41F8-A20F-3783441F4BC8}"/>
              </a:ext>
            </a:extLst>
          </p:cNvPr>
          <p:cNvSpPr/>
          <p:nvPr/>
        </p:nvSpPr>
        <p:spPr>
          <a:xfrm>
            <a:off x="1552576" y="5574523"/>
            <a:ext cx="5516460" cy="30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Dodatne stavke prema preporukama proizvođača </a:t>
            </a:r>
          </a:p>
        </p:txBody>
      </p:sp>
      <p:sp>
        <p:nvSpPr>
          <p:cNvPr id="122" name="Pravokutnik 121">
            <a:extLst>
              <a:ext uri="{FF2B5EF4-FFF2-40B4-BE49-F238E27FC236}">
                <a16:creationId xmlns:a16="http://schemas.microsoft.com/office/drawing/2014/main" id="{C02426A6-7D5E-4411-90FA-3D956B8789CF}"/>
              </a:ext>
            </a:extLst>
          </p:cNvPr>
          <p:cNvSpPr/>
          <p:nvPr/>
        </p:nvSpPr>
        <p:spPr>
          <a:xfrm>
            <a:off x="7069035" y="5572681"/>
            <a:ext cx="628652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" name="Pravokutnik 122">
            <a:extLst>
              <a:ext uri="{FF2B5EF4-FFF2-40B4-BE49-F238E27FC236}">
                <a16:creationId xmlns:a16="http://schemas.microsoft.com/office/drawing/2014/main" id="{34D429C2-5D03-4DFE-B490-225DED512B87}"/>
              </a:ext>
            </a:extLst>
          </p:cNvPr>
          <p:cNvSpPr/>
          <p:nvPr/>
        </p:nvSpPr>
        <p:spPr>
          <a:xfrm>
            <a:off x="7697686" y="5572681"/>
            <a:ext cx="628651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24" name="Pravokutnik 123">
            <a:extLst>
              <a:ext uri="{FF2B5EF4-FFF2-40B4-BE49-F238E27FC236}">
                <a16:creationId xmlns:a16="http://schemas.microsoft.com/office/drawing/2014/main" id="{2598F8FB-D458-41D9-9F92-CBE71A5F0014}"/>
              </a:ext>
            </a:extLst>
          </p:cNvPr>
          <p:cNvSpPr/>
          <p:nvPr/>
        </p:nvSpPr>
        <p:spPr>
          <a:xfrm>
            <a:off x="8326337" y="5572681"/>
            <a:ext cx="59495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25" name="Pravokutnik 124">
            <a:extLst>
              <a:ext uri="{FF2B5EF4-FFF2-40B4-BE49-F238E27FC236}">
                <a16:creationId xmlns:a16="http://schemas.microsoft.com/office/drawing/2014/main" id="{2DE1BE6B-A578-42D8-803A-131B7A13FDF5}"/>
              </a:ext>
            </a:extLst>
          </p:cNvPr>
          <p:cNvSpPr/>
          <p:nvPr/>
        </p:nvSpPr>
        <p:spPr>
          <a:xfrm>
            <a:off x="8921293" y="5572681"/>
            <a:ext cx="154429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9" name="Pravokutnik 68">
            <a:extLst>
              <a:ext uri="{FF2B5EF4-FFF2-40B4-BE49-F238E27FC236}">
                <a16:creationId xmlns:a16="http://schemas.microsoft.com/office/drawing/2014/main" id="{904435A7-2373-442C-BF2D-CDD9021CC9AE}"/>
              </a:ext>
            </a:extLst>
          </p:cNvPr>
          <p:cNvSpPr/>
          <p:nvPr/>
        </p:nvSpPr>
        <p:spPr>
          <a:xfrm>
            <a:off x="338137" y="136525"/>
            <a:ext cx="11515725" cy="614363"/>
          </a:xfrm>
          <a:prstGeom prst="rect">
            <a:avLst/>
          </a:prstGeom>
          <a:solidFill>
            <a:srgbClr val="DB9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>
                <a:solidFill>
                  <a:schemeClr val="accent1">
                    <a:lumMod val="50000"/>
                  </a:schemeClr>
                </a:solidFill>
              </a:rPr>
              <a:t>PROVJERE-NEKI PRIMJERI KOJI SE PRIMIJENJUJU U EU ZEMLJAMA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97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7E5D47-A078-4E58-953E-43B9B798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 dirty="0"/>
              <a:t> Praksa koja se primjenjuje u nekim zemljama EU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1798BDA-471A-43DC-BB83-33ABC4CE4456}"/>
              </a:ext>
            </a:extLst>
          </p:cNvPr>
          <p:cNvSpPr/>
          <p:nvPr/>
        </p:nvSpPr>
        <p:spPr>
          <a:xfrm>
            <a:off x="357188" y="136525"/>
            <a:ext cx="11515725" cy="614363"/>
          </a:xfrm>
          <a:prstGeom prst="rect">
            <a:avLst/>
          </a:prstGeom>
          <a:solidFill>
            <a:srgbClr val="DB9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>
                <a:solidFill>
                  <a:schemeClr val="accent1">
                    <a:lumMod val="50000"/>
                  </a:schemeClr>
                </a:solidFill>
              </a:rPr>
              <a:t>PROVJERE-NEKI PRIMJERI KOJI SE PRIMIJENJUJU U EU ZEMLJAMA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Pravokutnik 94">
            <a:extLst>
              <a:ext uri="{FF2B5EF4-FFF2-40B4-BE49-F238E27FC236}">
                <a16:creationId xmlns:a16="http://schemas.microsoft.com/office/drawing/2014/main" id="{23FF515A-3635-41C8-9413-9C855ED4B9BB}"/>
              </a:ext>
            </a:extLst>
          </p:cNvPr>
          <p:cNvSpPr/>
          <p:nvPr/>
        </p:nvSpPr>
        <p:spPr>
          <a:xfrm>
            <a:off x="1552575" y="1640857"/>
            <a:ext cx="5516459" cy="4646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Rade li ispravno svi elektronički mehanizmi vrata na evakuacijskim putevima? </a:t>
            </a:r>
          </a:p>
        </p:txBody>
      </p:sp>
      <p:sp>
        <p:nvSpPr>
          <p:cNvPr id="101" name="Pravokutnik 100">
            <a:extLst>
              <a:ext uri="{FF2B5EF4-FFF2-40B4-BE49-F238E27FC236}">
                <a16:creationId xmlns:a16="http://schemas.microsoft.com/office/drawing/2014/main" id="{3D0EA5D2-E9D7-42A2-8D87-15742C8F77F6}"/>
              </a:ext>
            </a:extLst>
          </p:cNvPr>
          <p:cNvSpPr/>
          <p:nvPr/>
        </p:nvSpPr>
        <p:spPr>
          <a:xfrm>
            <a:off x="1552575" y="1028299"/>
            <a:ext cx="5526881" cy="35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dirty="0">
                <a:solidFill>
                  <a:srgbClr val="E6B670"/>
                </a:solidFill>
              </a:rPr>
              <a:t>MJESEČNE PROVJERE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D1C7732-0254-47F7-AEB2-D54265559F51}"/>
              </a:ext>
            </a:extLst>
          </p:cNvPr>
          <p:cNvSpPr/>
          <p:nvPr/>
        </p:nvSpPr>
        <p:spPr>
          <a:xfrm>
            <a:off x="7069035" y="1640857"/>
            <a:ext cx="653359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C0DDA1FB-E93C-474D-9249-FE86619C1685}"/>
              </a:ext>
            </a:extLst>
          </p:cNvPr>
          <p:cNvSpPr/>
          <p:nvPr/>
        </p:nvSpPr>
        <p:spPr>
          <a:xfrm>
            <a:off x="7054187" y="1028300"/>
            <a:ext cx="668208" cy="612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6B670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4722CAD-C63A-4CB2-974C-3623A70E5C70}"/>
              </a:ext>
            </a:extLst>
          </p:cNvPr>
          <p:cNvSpPr/>
          <p:nvPr/>
        </p:nvSpPr>
        <p:spPr>
          <a:xfrm>
            <a:off x="7697686" y="1640857"/>
            <a:ext cx="653359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A97E5199-9C43-40C9-8DCA-E8282ECD6633}"/>
              </a:ext>
            </a:extLst>
          </p:cNvPr>
          <p:cNvSpPr/>
          <p:nvPr/>
        </p:nvSpPr>
        <p:spPr>
          <a:xfrm>
            <a:off x="7697686" y="1028299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DA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DB7847B-0F42-4705-BFAA-31BF7E3EB4AD}"/>
              </a:ext>
            </a:extLst>
          </p:cNvPr>
          <p:cNvSpPr/>
          <p:nvPr/>
        </p:nvSpPr>
        <p:spPr>
          <a:xfrm>
            <a:off x="8326337" y="1640857"/>
            <a:ext cx="653359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C902E6C3-A34C-41E3-B842-CD8EBB9FAE78}"/>
              </a:ext>
            </a:extLst>
          </p:cNvPr>
          <p:cNvSpPr/>
          <p:nvPr/>
        </p:nvSpPr>
        <p:spPr>
          <a:xfrm>
            <a:off x="8326337" y="1028299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NE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D2251FA-E474-460D-9C08-70B1A6652CF1}"/>
              </a:ext>
            </a:extLst>
          </p:cNvPr>
          <p:cNvSpPr/>
          <p:nvPr/>
        </p:nvSpPr>
        <p:spPr>
          <a:xfrm>
            <a:off x="1552575" y="2090268"/>
            <a:ext cx="5516459" cy="4607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sva vrata s automatskim otvaranjem na evakuacijskom putu ispravna?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8225F1FA-E57C-4A15-89F8-377F9652A2B7}"/>
              </a:ext>
            </a:extLst>
          </p:cNvPr>
          <p:cNvSpPr/>
          <p:nvPr/>
        </p:nvSpPr>
        <p:spPr>
          <a:xfrm>
            <a:off x="7069035" y="2090268"/>
            <a:ext cx="653359" cy="46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8B0A522-70D7-445D-8423-82ECDEE3BEEB}"/>
              </a:ext>
            </a:extLst>
          </p:cNvPr>
          <p:cNvSpPr/>
          <p:nvPr/>
        </p:nvSpPr>
        <p:spPr>
          <a:xfrm>
            <a:off x="7697686" y="2090268"/>
            <a:ext cx="653359" cy="46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80668B38-CBFA-4FF0-825F-B43FA7CA4275}"/>
              </a:ext>
            </a:extLst>
          </p:cNvPr>
          <p:cNvSpPr/>
          <p:nvPr/>
        </p:nvSpPr>
        <p:spPr>
          <a:xfrm>
            <a:off x="8326337" y="2090268"/>
            <a:ext cx="653359" cy="46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4A2D552A-3191-4A49-8BDF-5AE6D54A9ECC}"/>
              </a:ext>
            </a:extLst>
          </p:cNvPr>
          <p:cNvSpPr/>
          <p:nvPr/>
        </p:nvSpPr>
        <p:spPr>
          <a:xfrm>
            <a:off x="1552575" y="2551942"/>
            <a:ext cx="5516459" cy="312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brtve na vratima i uređaji za </a:t>
            </a:r>
            <a:r>
              <a:rPr lang="hr-HR" sz="1400" dirty="0" err="1">
                <a:solidFill>
                  <a:schemeClr val="accent1">
                    <a:lumMod val="50000"/>
                  </a:schemeClr>
                </a:solidFill>
              </a:rPr>
              <a:t>samozatvaranje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 u dobrom stanju?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5E16B5EB-CA81-4E53-AAB6-F76DD0D17C10}"/>
              </a:ext>
            </a:extLst>
          </p:cNvPr>
          <p:cNvSpPr/>
          <p:nvPr/>
        </p:nvSpPr>
        <p:spPr>
          <a:xfrm>
            <a:off x="7069035" y="2551942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2555C9DF-9FDB-40A5-8784-9DE091232C7E}"/>
              </a:ext>
            </a:extLst>
          </p:cNvPr>
          <p:cNvSpPr/>
          <p:nvPr/>
        </p:nvSpPr>
        <p:spPr>
          <a:xfrm>
            <a:off x="7697686" y="2551942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6261F1F6-3297-489C-90B8-D48FB364004F}"/>
              </a:ext>
            </a:extLst>
          </p:cNvPr>
          <p:cNvSpPr/>
          <p:nvPr/>
        </p:nvSpPr>
        <p:spPr>
          <a:xfrm>
            <a:off x="8326337" y="2551942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6" name="Pravokutnik 55">
            <a:extLst>
              <a:ext uri="{FF2B5EF4-FFF2-40B4-BE49-F238E27FC236}">
                <a16:creationId xmlns:a16="http://schemas.microsoft.com/office/drawing/2014/main" id="{D10B175F-5477-472C-B359-91B4E00E402B}"/>
              </a:ext>
            </a:extLst>
          </p:cNvPr>
          <p:cNvSpPr/>
          <p:nvPr/>
        </p:nvSpPr>
        <p:spPr>
          <a:xfrm>
            <a:off x="1558132" y="2864766"/>
            <a:ext cx="5510902" cy="304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sve požarne zavjese (rolete osigurale pravilno požarno odjeljivanje?</a:t>
            </a:r>
          </a:p>
        </p:txBody>
      </p:sp>
      <p:sp>
        <p:nvSpPr>
          <p:cNvPr id="68" name="Pravokutnik 67">
            <a:extLst>
              <a:ext uri="{FF2B5EF4-FFF2-40B4-BE49-F238E27FC236}">
                <a16:creationId xmlns:a16="http://schemas.microsoft.com/office/drawing/2014/main" id="{34F62E46-37AE-4DA7-9553-9FD8E393FF62}"/>
              </a:ext>
            </a:extLst>
          </p:cNvPr>
          <p:cNvSpPr/>
          <p:nvPr/>
        </p:nvSpPr>
        <p:spPr>
          <a:xfrm>
            <a:off x="8921295" y="1640857"/>
            <a:ext cx="1544297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1" name="Pravokutnik 80">
            <a:extLst>
              <a:ext uri="{FF2B5EF4-FFF2-40B4-BE49-F238E27FC236}">
                <a16:creationId xmlns:a16="http://schemas.microsoft.com/office/drawing/2014/main" id="{80BC4977-E79F-4765-B09D-5A7860DC4EF6}"/>
              </a:ext>
            </a:extLst>
          </p:cNvPr>
          <p:cNvSpPr/>
          <p:nvPr/>
        </p:nvSpPr>
        <p:spPr>
          <a:xfrm>
            <a:off x="8921295" y="1028299"/>
            <a:ext cx="1544297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KOMENTARI</a:t>
            </a:r>
          </a:p>
        </p:txBody>
      </p:sp>
      <p:sp>
        <p:nvSpPr>
          <p:cNvPr id="82" name="Pravokutnik 81">
            <a:extLst>
              <a:ext uri="{FF2B5EF4-FFF2-40B4-BE49-F238E27FC236}">
                <a16:creationId xmlns:a16="http://schemas.microsoft.com/office/drawing/2014/main" id="{6E48B680-7C26-46C1-8D04-CE271D08B9B4}"/>
              </a:ext>
            </a:extLst>
          </p:cNvPr>
          <p:cNvSpPr/>
          <p:nvPr/>
        </p:nvSpPr>
        <p:spPr>
          <a:xfrm>
            <a:off x="8921295" y="2090268"/>
            <a:ext cx="1544297" cy="46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7" name="Pravokutnik 86">
            <a:extLst>
              <a:ext uri="{FF2B5EF4-FFF2-40B4-BE49-F238E27FC236}">
                <a16:creationId xmlns:a16="http://schemas.microsoft.com/office/drawing/2014/main" id="{8BA94E97-1EB8-4A04-A0B7-BC2D2BB380D9}"/>
              </a:ext>
            </a:extLst>
          </p:cNvPr>
          <p:cNvSpPr/>
          <p:nvPr/>
        </p:nvSpPr>
        <p:spPr>
          <a:xfrm>
            <a:off x="8921295" y="2551942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4" name="Pravokutnik 93">
            <a:extLst>
              <a:ext uri="{FF2B5EF4-FFF2-40B4-BE49-F238E27FC236}">
                <a16:creationId xmlns:a16="http://schemas.microsoft.com/office/drawing/2014/main" id="{00C3BD42-D8D9-4B91-BFFB-B5106C63EB47}"/>
              </a:ext>
            </a:extLst>
          </p:cNvPr>
          <p:cNvSpPr/>
          <p:nvPr/>
        </p:nvSpPr>
        <p:spPr>
          <a:xfrm>
            <a:off x="1555383" y="1357772"/>
            <a:ext cx="5498805" cy="2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Evakuacijski putevi</a:t>
            </a:r>
          </a:p>
        </p:txBody>
      </p:sp>
      <p:sp>
        <p:nvSpPr>
          <p:cNvPr id="73" name="Pravokutnik 72">
            <a:extLst>
              <a:ext uri="{FF2B5EF4-FFF2-40B4-BE49-F238E27FC236}">
                <a16:creationId xmlns:a16="http://schemas.microsoft.com/office/drawing/2014/main" id="{FE9242E2-4D6A-48CF-BB6E-87E4EC2949A6}"/>
              </a:ext>
            </a:extLst>
          </p:cNvPr>
          <p:cNvSpPr/>
          <p:nvPr/>
        </p:nvSpPr>
        <p:spPr>
          <a:xfrm>
            <a:off x="1552575" y="3164895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vanjske evakuacijske stube sigurne?</a:t>
            </a:r>
          </a:p>
        </p:txBody>
      </p:sp>
      <p:sp>
        <p:nvSpPr>
          <p:cNvPr id="74" name="Pravokutnik 73">
            <a:extLst>
              <a:ext uri="{FF2B5EF4-FFF2-40B4-BE49-F238E27FC236}">
                <a16:creationId xmlns:a16="http://schemas.microsoft.com/office/drawing/2014/main" id="{5A6B2F0B-3FF1-4402-B5CA-5B9CA0A10557}"/>
              </a:ext>
            </a:extLst>
          </p:cNvPr>
          <p:cNvSpPr/>
          <p:nvPr/>
        </p:nvSpPr>
        <p:spPr>
          <a:xfrm>
            <a:off x="7069035" y="3164896"/>
            <a:ext cx="653359" cy="299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Pravokutnik 74">
            <a:extLst>
              <a:ext uri="{FF2B5EF4-FFF2-40B4-BE49-F238E27FC236}">
                <a16:creationId xmlns:a16="http://schemas.microsoft.com/office/drawing/2014/main" id="{D20A0156-CAE0-480A-8EA6-882D56C74046}"/>
              </a:ext>
            </a:extLst>
          </p:cNvPr>
          <p:cNvSpPr/>
          <p:nvPr/>
        </p:nvSpPr>
        <p:spPr>
          <a:xfrm>
            <a:off x="7697686" y="3164896"/>
            <a:ext cx="653359" cy="299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76" name="Pravokutnik 75">
            <a:extLst>
              <a:ext uri="{FF2B5EF4-FFF2-40B4-BE49-F238E27FC236}">
                <a16:creationId xmlns:a16="http://schemas.microsoft.com/office/drawing/2014/main" id="{3014CBAE-280A-4CAA-B763-E56D87398541}"/>
              </a:ext>
            </a:extLst>
          </p:cNvPr>
          <p:cNvSpPr/>
          <p:nvPr/>
        </p:nvSpPr>
        <p:spPr>
          <a:xfrm>
            <a:off x="8326337" y="3164896"/>
            <a:ext cx="653359" cy="299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77" name="Pravokutnik 76">
            <a:extLst>
              <a:ext uri="{FF2B5EF4-FFF2-40B4-BE49-F238E27FC236}">
                <a16:creationId xmlns:a16="http://schemas.microsoft.com/office/drawing/2014/main" id="{F7386837-B8C3-4BFE-BB3E-CBFE4F028B10}"/>
              </a:ext>
            </a:extLst>
          </p:cNvPr>
          <p:cNvSpPr/>
          <p:nvPr/>
        </p:nvSpPr>
        <p:spPr>
          <a:xfrm>
            <a:off x="1552575" y="3464066"/>
            <a:ext cx="5516459" cy="3007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Rade li ispravno sva unutarnja vrata sa </a:t>
            </a:r>
            <a:r>
              <a:rPr lang="hr-HR" sz="1400" dirty="0" err="1">
                <a:solidFill>
                  <a:schemeClr val="accent1">
                    <a:lumMod val="50000"/>
                  </a:schemeClr>
                </a:solidFill>
              </a:rPr>
              <a:t>samozatvaračem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8" name="Pravokutnik 77">
            <a:extLst>
              <a:ext uri="{FF2B5EF4-FFF2-40B4-BE49-F238E27FC236}">
                <a16:creationId xmlns:a16="http://schemas.microsoft.com/office/drawing/2014/main" id="{0CF6FC27-BB36-4077-9853-7598CE9A702B}"/>
              </a:ext>
            </a:extLst>
          </p:cNvPr>
          <p:cNvSpPr/>
          <p:nvPr/>
        </p:nvSpPr>
        <p:spPr>
          <a:xfrm>
            <a:off x="7069035" y="3464066"/>
            <a:ext cx="653359" cy="302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Pravokutnik 78">
            <a:extLst>
              <a:ext uri="{FF2B5EF4-FFF2-40B4-BE49-F238E27FC236}">
                <a16:creationId xmlns:a16="http://schemas.microsoft.com/office/drawing/2014/main" id="{A81DD240-0D13-49C2-AC0C-41D6D6EA8BD5}"/>
              </a:ext>
            </a:extLst>
          </p:cNvPr>
          <p:cNvSpPr/>
          <p:nvPr/>
        </p:nvSpPr>
        <p:spPr>
          <a:xfrm>
            <a:off x="7697686" y="3464066"/>
            <a:ext cx="653359" cy="302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Pravokutnik 79">
            <a:extLst>
              <a:ext uri="{FF2B5EF4-FFF2-40B4-BE49-F238E27FC236}">
                <a16:creationId xmlns:a16="http://schemas.microsoft.com/office/drawing/2014/main" id="{FD4A0FD4-AF50-4263-821F-CDFF970FFE87}"/>
              </a:ext>
            </a:extLst>
          </p:cNvPr>
          <p:cNvSpPr/>
          <p:nvPr/>
        </p:nvSpPr>
        <p:spPr>
          <a:xfrm>
            <a:off x="8326337" y="3464066"/>
            <a:ext cx="653359" cy="302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2" name="Pravokutnik 91">
            <a:extLst>
              <a:ext uri="{FF2B5EF4-FFF2-40B4-BE49-F238E27FC236}">
                <a16:creationId xmlns:a16="http://schemas.microsoft.com/office/drawing/2014/main" id="{FCEFB49A-4C46-4D56-A423-064E348D8FFD}"/>
              </a:ext>
            </a:extLst>
          </p:cNvPr>
          <p:cNvSpPr/>
          <p:nvPr/>
        </p:nvSpPr>
        <p:spPr>
          <a:xfrm>
            <a:off x="8921295" y="3164896"/>
            <a:ext cx="1544297" cy="299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3" name="Pravokutnik 92">
            <a:extLst>
              <a:ext uri="{FF2B5EF4-FFF2-40B4-BE49-F238E27FC236}">
                <a16:creationId xmlns:a16="http://schemas.microsoft.com/office/drawing/2014/main" id="{A6F8C169-E40C-44B1-ADED-9395E2C5E344}"/>
              </a:ext>
            </a:extLst>
          </p:cNvPr>
          <p:cNvSpPr/>
          <p:nvPr/>
        </p:nvSpPr>
        <p:spPr>
          <a:xfrm>
            <a:off x="8921295" y="3464066"/>
            <a:ext cx="1544297" cy="302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8" name="Pravokutnik 107">
            <a:extLst>
              <a:ext uri="{FF2B5EF4-FFF2-40B4-BE49-F238E27FC236}">
                <a16:creationId xmlns:a16="http://schemas.microsoft.com/office/drawing/2014/main" id="{CAA18514-2E80-4985-B772-4A5C1F40CC0C}"/>
              </a:ext>
            </a:extLst>
          </p:cNvPr>
          <p:cNvSpPr/>
          <p:nvPr/>
        </p:nvSpPr>
        <p:spPr>
          <a:xfrm>
            <a:off x="1552575" y="4021117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Funkcioniraju li ispravno sve svjetiljke i izlazni znakovi nakon testiranja?</a:t>
            </a:r>
          </a:p>
        </p:txBody>
      </p:sp>
      <p:sp>
        <p:nvSpPr>
          <p:cNvPr id="109" name="Pravokutnik 108">
            <a:extLst>
              <a:ext uri="{FF2B5EF4-FFF2-40B4-BE49-F238E27FC236}">
                <a16:creationId xmlns:a16="http://schemas.microsoft.com/office/drawing/2014/main" id="{BF7C5FB8-C9C2-4DBD-B4A5-1E31522B5F38}"/>
              </a:ext>
            </a:extLst>
          </p:cNvPr>
          <p:cNvSpPr/>
          <p:nvPr/>
        </p:nvSpPr>
        <p:spPr>
          <a:xfrm>
            <a:off x="7069035" y="4021117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0" name="Pravokutnik 109">
            <a:extLst>
              <a:ext uri="{FF2B5EF4-FFF2-40B4-BE49-F238E27FC236}">
                <a16:creationId xmlns:a16="http://schemas.microsoft.com/office/drawing/2014/main" id="{3C602FB2-2E57-4523-BB5F-76A996AE80E7}"/>
              </a:ext>
            </a:extLst>
          </p:cNvPr>
          <p:cNvSpPr/>
          <p:nvPr/>
        </p:nvSpPr>
        <p:spPr>
          <a:xfrm>
            <a:off x="7697686" y="4021117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12" name="Pravokutnik 111">
            <a:extLst>
              <a:ext uri="{FF2B5EF4-FFF2-40B4-BE49-F238E27FC236}">
                <a16:creationId xmlns:a16="http://schemas.microsoft.com/office/drawing/2014/main" id="{6441E1FA-CD14-4618-B764-4470D58D4447}"/>
              </a:ext>
            </a:extLst>
          </p:cNvPr>
          <p:cNvSpPr/>
          <p:nvPr/>
        </p:nvSpPr>
        <p:spPr>
          <a:xfrm>
            <a:off x="8326337" y="4021117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13" name="Pravokutnik 112">
            <a:extLst>
              <a:ext uri="{FF2B5EF4-FFF2-40B4-BE49-F238E27FC236}">
                <a16:creationId xmlns:a16="http://schemas.microsoft.com/office/drawing/2014/main" id="{C40B02FC-00E7-4627-8C57-AAED47A214A5}"/>
              </a:ext>
            </a:extLst>
          </p:cNvPr>
          <p:cNvSpPr/>
          <p:nvPr/>
        </p:nvSpPr>
        <p:spPr>
          <a:xfrm>
            <a:off x="8921295" y="4021117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14" name="Pravokutnik 113">
            <a:extLst>
              <a:ext uri="{FF2B5EF4-FFF2-40B4-BE49-F238E27FC236}">
                <a16:creationId xmlns:a16="http://schemas.microsoft.com/office/drawing/2014/main" id="{F2C1147D-8AB9-4442-9B7A-FDCC6668DE48}"/>
              </a:ext>
            </a:extLst>
          </p:cNvPr>
          <p:cNvSpPr/>
          <p:nvPr/>
        </p:nvSpPr>
        <p:spPr>
          <a:xfrm>
            <a:off x="1552575" y="3766394"/>
            <a:ext cx="8913017" cy="25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Rasvjeta za slučaj nužde</a:t>
            </a:r>
          </a:p>
        </p:txBody>
      </p:sp>
      <p:sp>
        <p:nvSpPr>
          <p:cNvPr id="115" name="Pravokutnik 114">
            <a:extLst>
              <a:ext uri="{FF2B5EF4-FFF2-40B4-BE49-F238E27FC236}">
                <a16:creationId xmlns:a16="http://schemas.microsoft.com/office/drawing/2014/main" id="{496B6180-7B31-43D2-938F-446B5DFCC2C0}"/>
              </a:ext>
            </a:extLst>
          </p:cNvPr>
          <p:cNvSpPr/>
          <p:nvPr/>
        </p:nvSpPr>
        <p:spPr>
          <a:xfrm>
            <a:off x="1552574" y="4889224"/>
            <a:ext cx="5516459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tlak u vatrogasnim aparatima ispravan?</a:t>
            </a:r>
          </a:p>
        </p:txBody>
      </p:sp>
      <p:sp>
        <p:nvSpPr>
          <p:cNvPr id="116" name="Pravokutnik 115">
            <a:extLst>
              <a:ext uri="{FF2B5EF4-FFF2-40B4-BE49-F238E27FC236}">
                <a16:creationId xmlns:a16="http://schemas.microsoft.com/office/drawing/2014/main" id="{0FE183E8-C817-4B49-971C-D532937456EE}"/>
              </a:ext>
            </a:extLst>
          </p:cNvPr>
          <p:cNvSpPr/>
          <p:nvPr/>
        </p:nvSpPr>
        <p:spPr>
          <a:xfrm>
            <a:off x="7069034" y="4889224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7" name="Pravokutnik 116">
            <a:extLst>
              <a:ext uri="{FF2B5EF4-FFF2-40B4-BE49-F238E27FC236}">
                <a16:creationId xmlns:a16="http://schemas.microsoft.com/office/drawing/2014/main" id="{805D7902-C89E-48ED-834B-E920D88462CD}"/>
              </a:ext>
            </a:extLst>
          </p:cNvPr>
          <p:cNvSpPr/>
          <p:nvPr/>
        </p:nvSpPr>
        <p:spPr>
          <a:xfrm>
            <a:off x="7697685" y="4889224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18" name="Pravokutnik 117">
            <a:extLst>
              <a:ext uri="{FF2B5EF4-FFF2-40B4-BE49-F238E27FC236}">
                <a16:creationId xmlns:a16="http://schemas.microsoft.com/office/drawing/2014/main" id="{374C8F63-3412-4F8B-83D4-481725769A46}"/>
              </a:ext>
            </a:extLst>
          </p:cNvPr>
          <p:cNvSpPr/>
          <p:nvPr/>
        </p:nvSpPr>
        <p:spPr>
          <a:xfrm>
            <a:off x="8326336" y="4889224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19" name="Pravokutnik 118">
            <a:extLst>
              <a:ext uri="{FF2B5EF4-FFF2-40B4-BE49-F238E27FC236}">
                <a16:creationId xmlns:a16="http://schemas.microsoft.com/office/drawing/2014/main" id="{7CBBA99C-2F12-4BDC-85C9-D7B5105097C4}"/>
              </a:ext>
            </a:extLst>
          </p:cNvPr>
          <p:cNvSpPr/>
          <p:nvPr/>
        </p:nvSpPr>
        <p:spPr>
          <a:xfrm>
            <a:off x="8921294" y="4889224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20" name="Pravokutnik 119">
            <a:extLst>
              <a:ext uri="{FF2B5EF4-FFF2-40B4-BE49-F238E27FC236}">
                <a16:creationId xmlns:a16="http://schemas.microsoft.com/office/drawing/2014/main" id="{BA2800BB-CBA3-4B80-A56D-E9013FB5C440}"/>
              </a:ext>
            </a:extLst>
          </p:cNvPr>
          <p:cNvSpPr/>
          <p:nvPr/>
        </p:nvSpPr>
        <p:spPr>
          <a:xfrm>
            <a:off x="1552574" y="4634501"/>
            <a:ext cx="8913017" cy="25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Oprema za gašenje požara</a:t>
            </a:r>
          </a:p>
        </p:txBody>
      </p:sp>
      <p:sp>
        <p:nvSpPr>
          <p:cNvPr id="121" name="Pravokutnik 120">
            <a:extLst>
              <a:ext uri="{FF2B5EF4-FFF2-40B4-BE49-F238E27FC236}">
                <a16:creationId xmlns:a16="http://schemas.microsoft.com/office/drawing/2014/main" id="{2475552A-B5AD-41F8-A20F-3783441F4BC8}"/>
              </a:ext>
            </a:extLst>
          </p:cNvPr>
          <p:cNvSpPr/>
          <p:nvPr/>
        </p:nvSpPr>
        <p:spPr>
          <a:xfrm>
            <a:off x="1552575" y="5193675"/>
            <a:ext cx="5516460" cy="30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Dodatne stavke prema preporukama proizvođača </a:t>
            </a:r>
          </a:p>
        </p:txBody>
      </p:sp>
      <p:sp>
        <p:nvSpPr>
          <p:cNvPr id="122" name="Pravokutnik 121">
            <a:extLst>
              <a:ext uri="{FF2B5EF4-FFF2-40B4-BE49-F238E27FC236}">
                <a16:creationId xmlns:a16="http://schemas.microsoft.com/office/drawing/2014/main" id="{C02426A6-7D5E-4411-90FA-3D956B8789CF}"/>
              </a:ext>
            </a:extLst>
          </p:cNvPr>
          <p:cNvSpPr/>
          <p:nvPr/>
        </p:nvSpPr>
        <p:spPr>
          <a:xfrm>
            <a:off x="7069034" y="5191833"/>
            <a:ext cx="628652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" name="Pravokutnik 122">
            <a:extLst>
              <a:ext uri="{FF2B5EF4-FFF2-40B4-BE49-F238E27FC236}">
                <a16:creationId xmlns:a16="http://schemas.microsoft.com/office/drawing/2014/main" id="{34D429C2-5D03-4DFE-B490-225DED512B87}"/>
              </a:ext>
            </a:extLst>
          </p:cNvPr>
          <p:cNvSpPr/>
          <p:nvPr/>
        </p:nvSpPr>
        <p:spPr>
          <a:xfrm>
            <a:off x="7697685" y="5191833"/>
            <a:ext cx="628651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24" name="Pravokutnik 123">
            <a:extLst>
              <a:ext uri="{FF2B5EF4-FFF2-40B4-BE49-F238E27FC236}">
                <a16:creationId xmlns:a16="http://schemas.microsoft.com/office/drawing/2014/main" id="{2598F8FB-D458-41D9-9F92-CBE71A5F0014}"/>
              </a:ext>
            </a:extLst>
          </p:cNvPr>
          <p:cNvSpPr/>
          <p:nvPr/>
        </p:nvSpPr>
        <p:spPr>
          <a:xfrm>
            <a:off x="8326336" y="5191833"/>
            <a:ext cx="59495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25" name="Pravokutnik 124">
            <a:extLst>
              <a:ext uri="{FF2B5EF4-FFF2-40B4-BE49-F238E27FC236}">
                <a16:creationId xmlns:a16="http://schemas.microsoft.com/office/drawing/2014/main" id="{2DE1BE6B-A578-42D8-803A-131B7A13FDF5}"/>
              </a:ext>
            </a:extLst>
          </p:cNvPr>
          <p:cNvSpPr/>
          <p:nvPr/>
        </p:nvSpPr>
        <p:spPr>
          <a:xfrm>
            <a:off x="8921292" y="5191833"/>
            <a:ext cx="154429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9" name="Pravokutnik 68">
            <a:extLst>
              <a:ext uri="{FF2B5EF4-FFF2-40B4-BE49-F238E27FC236}">
                <a16:creationId xmlns:a16="http://schemas.microsoft.com/office/drawing/2014/main" id="{2810B1DF-AA6D-4931-99FB-C65E5C75F2AE}"/>
              </a:ext>
            </a:extLst>
          </p:cNvPr>
          <p:cNvSpPr/>
          <p:nvPr/>
        </p:nvSpPr>
        <p:spPr>
          <a:xfrm>
            <a:off x="7069034" y="2857681"/>
            <a:ext cx="628651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Pravokutnik 66">
            <a:extLst>
              <a:ext uri="{FF2B5EF4-FFF2-40B4-BE49-F238E27FC236}">
                <a16:creationId xmlns:a16="http://schemas.microsoft.com/office/drawing/2014/main" id="{2D117A0A-2414-436F-AA46-D9A87CB570F2}"/>
              </a:ext>
            </a:extLst>
          </p:cNvPr>
          <p:cNvSpPr/>
          <p:nvPr/>
        </p:nvSpPr>
        <p:spPr>
          <a:xfrm>
            <a:off x="1552575" y="4330050"/>
            <a:ext cx="5516460" cy="30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testirani svi rezervni izvori napajanja? (obično jedan sat)</a:t>
            </a:r>
          </a:p>
        </p:txBody>
      </p:sp>
      <p:sp>
        <p:nvSpPr>
          <p:cNvPr id="83" name="Pravokutnik 82">
            <a:extLst>
              <a:ext uri="{FF2B5EF4-FFF2-40B4-BE49-F238E27FC236}">
                <a16:creationId xmlns:a16="http://schemas.microsoft.com/office/drawing/2014/main" id="{5E39F180-2292-4C99-A1B0-064667168C0C}"/>
              </a:ext>
            </a:extLst>
          </p:cNvPr>
          <p:cNvSpPr/>
          <p:nvPr/>
        </p:nvSpPr>
        <p:spPr>
          <a:xfrm>
            <a:off x="7069034" y="4328208"/>
            <a:ext cx="628652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Pravokutnik 83">
            <a:extLst>
              <a:ext uri="{FF2B5EF4-FFF2-40B4-BE49-F238E27FC236}">
                <a16:creationId xmlns:a16="http://schemas.microsoft.com/office/drawing/2014/main" id="{5E8FDC7E-9BDC-4CE8-B024-C678E6A156F1}"/>
              </a:ext>
            </a:extLst>
          </p:cNvPr>
          <p:cNvSpPr/>
          <p:nvPr/>
        </p:nvSpPr>
        <p:spPr>
          <a:xfrm>
            <a:off x="7697685" y="4328208"/>
            <a:ext cx="628651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85" name="Pravokutnik 84">
            <a:extLst>
              <a:ext uri="{FF2B5EF4-FFF2-40B4-BE49-F238E27FC236}">
                <a16:creationId xmlns:a16="http://schemas.microsoft.com/office/drawing/2014/main" id="{BFDC3B13-29AF-4E91-A9A7-DC3EDC48990E}"/>
              </a:ext>
            </a:extLst>
          </p:cNvPr>
          <p:cNvSpPr/>
          <p:nvPr/>
        </p:nvSpPr>
        <p:spPr>
          <a:xfrm>
            <a:off x="8326336" y="4328208"/>
            <a:ext cx="59495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6" name="Pravokutnik 85">
            <a:extLst>
              <a:ext uri="{FF2B5EF4-FFF2-40B4-BE49-F238E27FC236}">
                <a16:creationId xmlns:a16="http://schemas.microsoft.com/office/drawing/2014/main" id="{DE264746-0AF7-4D0C-8047-D1497639E29A}"/>
              </a:ext>
            </a:extLst>
          </p:cNvPr>
          <p:cNvSpPr/>
          <p:nvPr/>
        </p:nvSpPr>
        <p:spPr>
          <a:xfrm>
            <a:off x="8921292" y="4328208"/>
            <a:ext cx="154429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8" name="Pravokutnik 87">
            <a:extLst>
              <a:ext uri="{FF2B5EF4-FFF2-40B4-BE49-F238E27FC236}">
                <a16:creationId xmlns:a16="http://schemas.microsoft.com/office/drawing/2014/main" id="{6894E04E-B109-49FB-A3AD-0285213BAEF9}"/>
              </a:ext>
            </a:extLst>
          </p:cNvPr>
          <p:cNvSpPr/>
          <p:nvPr/>
        </p:nvSpPr>
        <p:spPr>
          <a:xfrm>
            <a:off x="7697685" y="2861704"/>
            <a:ext cx="628651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89" name="Pravokutnik 88">
            <a:extLst>
              <a:ext uri="{FF2B5EF4-FFF2-40B4-BE49-F238E27FC236}">
                <a16:creationId xmlns:a16="http://schemas.microsoft.com/office/drawing/2014/main" id="{E66BBD88-B4C4-4EEA-B6D9-20F7DF92709E}"/>
              </a:ext>
            </a:extLst>
          </p:cNvPr>
          <p:cNvSpPr/>
          <p:nvPr/>
        </p:nvSpPr>
        <p:spPr>
          <a:xfrm>
            <a:off x="8326336" y="2861704"/>
            <a:ext cx="59495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0" name="Pravokutnik 89">
            <a:extLst>
              <a:ext uri="{FF2B5EF4-FFF2-40B4-BE49-F238E27FC236}">
                <a16:creationId xmlns:a16="http://schemas.microsoft.com/office/drawing/2014/main" id="{82B75441-3DE9-4860-9660-B8B88C515AD1}"/>
              </a:ext>
            </a:extLst>
          </p:cNvPr>
          <p:cNvSpPr/>
          <p:nvPr/>
        </p:nvSpPr>
        <p:spPr>
          <a:xfrm>
            <a:off x="8921292" y="2861704"/>
            <a:ext cx="154429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43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7E5D47-A078-4E58-953E-43B9B798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 dirty="0"/>
              <a:t> Praksa koja se primjenjuje u nekim zemljama EU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1798BDA-471A-43DC-BB83-33ABC4CE4456}"/>
              </a:ext>
            </a:extLst>
          </p:cNvPr>
          <p:cNvSpPr/>
          <p:nvPr/>
        </p:nvSpPr>
        <p:spPr>
          <a:xfrm>
            <a:off x="357188" y="136525"/>
            <a:ext cx="11515725" cy="614363"/>
          </a:xfrm>
          <a:prstGeom prst="rect">
            <a:avLst/>
          </a:prstGeom>
          <a:solidFill>
            <a:srgbClr val="DB9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PROVJERE- NEKI PRIMJERI KOJI SE PRIMIJENJUJU U EU ZEMLJAMA</a:t>
            </a:r>
          </a:p>
        </p:txBody>
      </p:sp>
      <p:sp>
        <p:nvSpPr>
          <p:cNvPr id="95" name="Pravokutnik 94">
            <a:extLst>
              <a:ext uri="{FF2B5EF4-FFF2-40B4-BE49-F238E27FC236}">
                <a16:creationId xmlns:a16="http://schemas.microsoft.com/office/drawing/2014/main" id="{23FF515A-3635-41C8-9413-9C855ED4B9BB}"/>
              </a:ext>
            </a:extLst>
          </p:cNvPr>
          <p:cNvSpPr/>
          <p:nvPr/>
        </p:nvSpPr>
        <p:spPr>
          <a:xfrm>
            <a:off x="1415978" y="1647932"/>
            <a:ext cx="5754424" cy="4646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spremnici za vodu/bazeni za požarnu vodu u njihovom normalnom kapacitetu?</a:t>
            </a:r>
          </a:p>
        </p:txBody>
      </p:sp>
      <p:sp>
        <p:nvSpPr>
          <p:cNvPr id="101" name="Pravokutnik 100">
            <a:extLst>
              <a:ext uri="{FF2B5EF4-FFF2-40B4-BE49-F238E27FC236}">
                <a16:creationId xmlns:a16="http://schemas.microsoft.com/office/drawing/2014/main" id="{3D0EA5D2-E9D7-42A2-8D87-15742C8F77F6}"/>
              </a:ext>
            </a:extLst>
          </p:cNvPr>
          <p:cNvSpPr/>
          <p:nvPr/>
        </p:nvSpPr>
        <p:spPr>
          <a:xfrm>
            <a:off x="1415528" y="1035374"/>
            <a:ext cx="5765296" cy="35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dirty="0">
                <a:solidFill>
                  <a:srgbClr val="E6B670"/>
                </a:solidFill>
              </a:rPr>
              <a:t>TROMJESEČNE PROVJERE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D1C7732-0254-47F7-AEB2-D54265559F51}"/>
              </a:ext>
            </a:extLst>
          </p:cNvPr>
          <p:cNvSpPr/>
          <p:nvPr/>
        </p:nvSpPr>
        <p:spPr>
          <a:xfrm>
            <a:off x="7170402" y="1647932"/>
            <a:ext cx="653359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C0DDA1FB-E93C-474D-9249-FE86619C1685}"/>
              </a:ext>
            </a:extLst>
          </p:cNvPr>
          <p:cNvSpPr/>
          <p:nvPr/>
        </p:nvSpPr>
        <p:spPr>
          <a:xfrm>
            <a:off x="7155554" y="1035375"/>
            <a:ext cx="668208" cy="612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6B670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4722CAD-C63A-4CB2-974C-3623A70E5C70}"/>
              </a:ext>
            </a:extLst>
          </p:cNvPr>
          <p:cNvSpPr/>
          <p:nvPr/>
        </p:nvSpPr>
        <p:spPr>
          <a:xfrm>
            <a:off x="7799053" y="1647932"/>
            <a:ext cx="653359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A97E5199-9C43-40C9-8DCA-E8282ECD6633}"/>
              </a:ext>
            </a:extLst>
          </p:cNvPr>
          <p:cNvSpPr/>
          <p:nvPr/>
        </p:nvSpPr>
        <p:spPr>
          <a:xfrm>
            <a:off x="7799053" y="1035374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DA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DB7847B-0F42-4705-BFAA-31BF7E3EB4AD}"/>
              </a:ext>
            </a:extLst>
          </p:cNvPr>
          <p:cNvSpPr/>
          <p:nvPr/>
        </p:nvSpPr>
        <p:spPr>
          <a:xfrm>
            <a:off x="8427704" y="1647932"/>
            <a:ext cx="653359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C902E6C3-A34C-41E3-B842-CD8EBB9FAE78}"/>
              </a:ext>
            </a:extLst>
          </p:cNvPr>
          <p:cNvSpPr/>
          <p:nvPr/>
        </p:nvSpPr>
        <p:spPr>
          <a:xfrm>
            <a:off x="8427704" y="1035374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NE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D2251FA-E474-460D-9C08-70B1A6652CF1}"/>
              </a:ext>
            </a:extLst>
          </p:cNvPr>
          <p:cNvSpPr/>
          <p:nvPr/>
        </p:nvSpPr>
        <p:spPr>
          <a:xfrm>
            <a:off x="1415978" y="2097343"/>
            <a:ext cx="5754424" cy="310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vozilima blokirani hidranti ili pristup do istih?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8225F1FA-E57C-4A15-89F8-377F9652A2B7}"/>
              </a:ext>
            </a:extLst>
          </p:cNvPr>
          <p:cNvSpPr/>
          <p:nvPr/>
        </p:nvSpPr>
        <p:spPr>
          <a:xfrm>
            <a:off x="7170402" y="2097343"/>
            <a:ext cx="653359" cy="311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8B0A522-70D7-445D-8423-82ECDEE3BEEB}"/>
              </a:ext>
            </a:extLst>
          </p:cNvPr>
          <p:cNvSpPr/>
          <p:nvPr/>
        </p:nvSpPr>
        <p:spPr>
          <a:xfrm>
            <a:off x="7799053" y="2097343"/>
            <a:ext cx="653359" cy="311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80668B38-CBFA-4FF0-825F-B43FA7CA4275}"/>
              </a:ext>
            </a:extLst>
          </p:cNvPr>
          <p:cNvSpPr/>
          <p:nvPr/>
        </p:nvSpPr>
        <p:spPr>
          <a:xfrm>
            <a:off x="8427704" y="2097343"/>
            <a:ext cx="653359" cy="311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4A2D552A-3191-4A49-8BDF-5AE6D54A9ECC}"/>
              </a:ext>
            </a:extLst>
          </p:cNvPr>
          <p:cNvSpPr/>
          <p:nvPr/>
        </p:nvSpPr>
        <p:spPr>
          <a:xfrm>
            <a:off x="1415978" y="2401938"/>
            <a:ext cx="5754424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Dodatne stavke prema preporukama proizvođača 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5E16B5EB-CA81-4E53-AAB6-F76DD0D17C10}"/>
              </a:ext>
            </a:extLst>
          </p:cNvPr>
          <p:cNvSpPr/>
          <p:nvPr/>
        </p:nvSpPr>
        <p:spPr>
          <a:xfrm>
            <a:off x="7170402" y="2401938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2555C9DF-9FDB-40A5-8784-9DE091232C7E}"/>
              </a:ext>
            </a:extLst>
          </p:cNvPr>
          <p:cNvSpPr/>
          <p:nvPr/>
        </p:nvSpPr>
        <p:spPr>
          <a:xfrm>
            <a:off x="7799053" y="2401938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6261F1F6-3297-489C-90B8-D48FB364004F}"/>
              </a:ext>
            </a:extLst>
          </p:cNvPr>
          <p:cNvSpPr/>
          <p:nvPr/>
        </p:nvSpPr>
        <p:spPr>
          <a:xfrm>
            <a:off x="8427704" y="2401938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8" name="Pravokutnik 67">
            <a:extLst>
              <a:ext uri="{FF2B5EF4-FFF2-40B4-BE49-F238E27FC236}">
                <a16:creationId xmlns:a16="http://schemas.microsoft.com/office/drawing/2014/main" id="{34F62E46-37AE-4DA7-9553-9FD8E393FF62}"/>
              </a:ext>
            </a:extLst>
          </p:cNvPr>
          <p:cNvSpPr/>
          <p:nvPr/>
        </p:nvSpPr>
        <p:spPr>
          <a:xfrm>
            <a:off x="9022662" y="1647932"/>
            <a:ext cx="1544297" cy="46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1" name="Pravokutnik 80">
            <a:extLst>
              <a:ext uri="{FF2B5EF4-FFF2-40B4-BE49-F238E27FC236}">
                <a16:creationId xmlns:a16="http://schemas.microsoft.com/office/drawing/2014/main" id="{80BC4977-E79F-4765-B09D-5A7860DC4EF6}"/>
              </a:ext>
            </a:extLst>
          </p:cNvPr>
          <p:cNvSpPr/>
          <p:nvPr/>
        </p:nvSpPr>
        <p:spPr>
          <a:xfrm>
            <a:off x="9022662" y="1035374"/>
            <a:ext cx="1544297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KOMENTARI</a:t>
            </a:r>
          </a:p>
        </p:txBody>
      </p:sp>
      <p:sp>
        <p:nvSpPr>
          <p:cNvPr id="82" name="Pravokutnik 81">
            <a:extLst>
              <a:ext uri="{FF2B5EF4-FFF2-40B4-BE49-F238E27FC236}">
                <a16:creationId xmlns:a16="http://schemas.microsoft.com/office/drawing/2014/main" id="{6E48B680-7C26-46C1-8D04-CE271D08B9B4}"/>
              </a:ext>
            </a:extLst>
          </p:cNvPr>
          <p:cNvSpPr/>
          <p:nvPr/>
        </p:nvSpPr>
        <p:spPr>
          <a:xfrm>
            <a:off x="9022662" y="2097343"/>
            <a:ext cx="1544297" cy="311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7" name="Pravokutnik 86">
            <a:extLst>
              <a:ext uri="{FF2B5EF4-FFF2-40B4-BE49-F238E27FC236}">
                <a16:creationId xmlns:a16="http://schemas.microsoft.com/office/drawing/2014/main" id="{8BA94E97-1EB8-4A04-A0B7-BC2D2BB380D9}"/>
              </a:ext>
            </a:extLst>
          </p:cNvPr>
          <p:cNvSpPr/>
          <p:nvPr/>
        </p:nvSpPr>
        <p:spPr>
          <a:xfrm>
            <a:off x="9022662" y="2401938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4" name="Pravokutnik 93">
            <a:extLst>
              <a:ext uri="{FF2B5EF4-FFF2-40B4-BE49-F238E27FC236}">
                <a16:creationId xmlns:a16="http://schemas.microsoft.com/office/drawing/2014/main" id="{00C3BD42-D8D9-4B91-BFFB-B5106C63EB47}"/>
              </a:ext>
            </a:extLst>
          </p:cNvPr>
          <p:cNvSpPr/>
          <p:nvPr/>
        </p:nvSpPr>
        <p:spPr>
          <a:xfrm>
            <a:off x="1419548" y="1364847"/>
            <a:ext cx="5736008" cy="2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Općenito </a:t>
            </a:r>
          </a:p>
        </p:txBody>
      </p:sp>
      <p:sp>
        <p:nvSpPr>
          <p:cNvPr id="62" name="Pravokutnik 61">
            <a:extLst>
              <a:ext uri="{FF2B5EF4-FFF2-40B4-BE49-F238E27FC236}">
                <a16:creationId xmlns:a16="http://schemas.microsoft.com/office/drawing/2014/main" id="{4F6E1B24-1C50-451C-B66A-06DF575F98E5}"/>
              </a:ext>
            </a:extLst>
          </p:cNvPr>
          <p:cNvSpPr/>
          <p:nvPr/>
        </p:nvSpPr>
        <p:spPr>
          <a:xfrm>
            <a:off x="1426828" y="3570431"/>
            <a:ext cx="5743573" cy="277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stručna osoba testirana za protupožarnu zaštitu i osiguranje evakuacije?</a:t>
            </a:r>
          </a:p>
        </p:txBody>
      </p:sp>
      <p:sp>
        <p:nvSpPr>
          <p:cNvPr id="63" name="Pravokutnik 62">
            <a:extLst>
              <a:ext uri="{FF2B5EF4-FFF2-40B4-BE49-F238E27FC236}">
                <a16:creationId xmlns:a16="http://schemas.microsoft.com/office/drawing/2014/main" id="{66DDC066-AE71-495F-8825-E6E732D42057}"/>
              </a:ext>
            </a:extLst>
          </p:cNvPr>
          <p:cNvSpPr/>
          <p:nvPr/>
        </p:nvSpPr>
        <p:spPr>
          <a:xfrm>
            <a:off x="1426400" y="2957873"/>
            <a:ext cx="5754424" cy="35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dirty="0">
                <a:solidFill>
                  <a:srgbClr val="E6B670"/>
                </a:solidFill>
              </a:rPr>
              <a:t>ŠESTOMJESEČNE PROVJERE</a:t>
            </a:r>
          </a:p>
        </p:txBody>
      </p:sp>
      <p:sp>
        <p:nvSpPr>
          <p:cNvPr id="64" name="Pravokutnik 63">
            <a:extLst>
              <a:ext uri="{FF2B5EF4-FFF2-40B4-BE49-F238E27FC236}">
                <a16:creationId xmlns:a16="http://schemas.microsoft.com/office/drawing/2014/main" id="{27AB79C9-215F-4CDF-9E22-B46618CE2807}"/>
              </a:ext>
            </a:extLst>
          </p:cNvPr>
          <p:cNvSpPr/>
          <p:nvPr/>
        </p:nvSpPr>
        <p:spPr>
          <a:xfrm>
            <a:off x="7170402" y="3570431"/>
            <a:ext cx="653359" cy="277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Pravokutnik 64">
            <a:extLst>
              <a:ext uri="{FF2B5EF4-FFF2-40B4-BE49-F238E27FC236}">
                <a16:creationId xmlns:a16="http://schemas.microsoft.com/office/drawing/2014/main" id="{BDAFA3DE-30BF-4A31-8E9E-991472F79767}"/>
              </a:ext>
            </a:extLst>
          </p:cNvPr>
          <p:cNvSpPr/>
          <p:nvPr/>
        </p:nvSpPr>
        <p:spPr>
          <a:xfrm>
            <a:off x="7155554" y="2957874"/>
            <a:ext cx="668208" cy="612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6B670"/>
              </a:solidFill>
            </a:endParaRPr>
          </a:p>
        </p:txBody>
      </p:sp>
      <p:sp>
        <p:nvSpPr>
          <p:cNvPr id="66" name="Pravokutnik 65">
            <a:extLst>
              <a:ext uri="{FF2B5EF4-FFF2-40B4-BE49-F238E27FC236}">
                <a16:creationId xmlns:a16="http://schemas.microsoft.com/office/drawing/2014/main" id="{AC1BCF27-1502-4AEC-B5D9-56AF30582AEE}"/>
              </a:ext>
            </a:extLst>
          </p:cNvPr>
          <p:cNvSpPr/>
          <p:nvPr/>
        </p:nvSpPr>
        <p:spPr>
          <a:xfrm>
            <a:off x="7799053" y="3570431"/>
            <a:ext cx="653359" cy="277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88" name="Pravokutnik 87">
            <a:extLst>
              <a:ext uri="{FF2B5EF4-FFF2-40B4-BE49-F238E27FC236}">
                <a16:creationId xmlns:a16="http://schemas.microsoft.com/office/drawing/2014/main" id="{8E17EEEC-6FA4-43FF-B41B-83C3A712D156}"/>
              </a:ext>
            </a:extLst>
          </p:cNvPr>
          <p:cNvSpPr/>
          <p:nvPr/>
        </p:nvSpPr>
        <p:spPr>
          <a:xfrm>
            <a:off x="7799053" y="2957873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DA</a:t>
            </a:r>
          </a:p>
        </p:txBody>
      </p:sp>
      <p:sp>
        <p:nvSpPr>
          <p:cNvPr id="89" name="Pravokutnik 88">
            <a:extLst>
              <a:ext uri="{FF2B5EF4-FFF2-40B4-BE49-F238E27FC236}">
                <a16:creationId xmlns:a16="http://schemas.microsoft.com/office/drawing/2014/main" id="{071E0D73-2F9B-48EC-A5C2-F69BDBEB85DD}"/>
              </a:ext>
            </a:extLst>
          </p:cNvPr>
          <p:cNvSpPr/>
          <p:nvPr/>
        </p:nvSpPr>
        <p:spPr>
          <a:xfrm>
            <a:off x="8427704" y="3570431"/>
            <a:ext cx="653359" cy="277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0" name="Pravokutnik 89">
            <a:extLst>
              <a:ext uri="{FF2B5EF4-FFF2-40B4-BE49-F238E27FC236}">
                <a16:creationId xmlns:a16="http://schemas.microsoft.com/office/drawing/2014/main" id="{8456DC64-34DD-4547-A936-F93A4993EFBB}"/>
              </a:ext>
            </a:extLst>
          </p:cNvPr>
          <p:cNvSpPr/>
          <p:nvPr/>
        </p:nvSpPr>
        <p:spPr>
          <a:xfrm>
            <a:off x="8427704" y="2957873"/>
            <a:ext cx="653359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NE</a:t>
            </a:r>
          </a:p>
        </p:txBody>
      </p:sp>
      <p:sp>
        <p:nvSpPr>
          <p:cNvPr id="91" name="Pravokutnik 90">
            <a:extLst>
              <a:ext uri="{FF2B5EF4-FFF2-40B4-BE49-F238E27FC236}">
                <a16:creationId xmlns:a16="http://schemas.microsoft.com/office/drawing/2014/main" id="{B3ADD2D8-9C25-46D9-B148-7551AFBA953C}"/>
              </a:ext>
            </a:extLst>
          </p:cNvPr>
          <p:cNvSpPr/>
          <p:nvPr/>
        </p:nvSpPr>
        <p:spPr>
          <a:xfrm>
            <a:off x="1426827" y="3853454"/>
            <a:ext cx="5743573" cy="289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</a:t>
            </a:r>
            <a:r>
              <a:rPr lang="hr-HR" sz="1400" dirty="0" err="1">
                <a:solidFill>
                  <a:schemeClr val="accent1">
                    <a:lumMod val="50000"/>
                  </a:schemeClr>
                </a:solidFill>
              </a:rPr>
              <a:t>sprinkler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 sustav ispitan od strane stručne osobe?</a:t>
            </a:r>
          </a:p>
        </p:txBody>
      </p:sp>
      <p:sp>
        <p:nvSpPr>
          <p:cNvPr id="96" name="Pravokutnik 95">
            <a:extLst>
              <a:ext uri="{FF2B5EF4-FFF2-40B4-BE49-F238E27FC236}">
                <a16:creationId xmlns:a16="http://schemas.microsoft.com/office/drawing/2014/main" id="{C55FF7AF-CBC0-4DCC-B3E5-4721FF974012}"/>
              </a:ext>
            </a:extLst>
          </p:cNvPr>
          <p:cNvSpPr/>
          <p:nvPr/>
        </p:nvSpPr>
        <p:spPr>
          <a:xfrm>
            <a:off x="7170401" y="3853454"/>
            <a:ext cx="653359" cy="290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Pravokutnik 96">
            <a:extLst>
              <a:ext uri="{FF2B5EF4-FFF2-40B4-BE49-F238E27FC236}">
                <a16:creationId xmlns:a16="http://schemas.microsoft.com/office/drawing/2014/main" id="{D818AF57-E6BA-4218-B228-E49D134B1DA3}"/>
              </a:ext>
            </a:extLst>
          </p:cNvPr>
          <p:cNvSpPr/>
          <p:nvPr/>
        </p:nvSpPr>
        <p:spPr>
          <a:xfrm>
            <a:off x="7798625" y="3853853"/>
            <a:ext cx="653359" cy="290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Pravokutnik 97">
            <a:extLst>
              <a:ext uri="{FF2B5EF4-FFF2-40B4-BE49-F238E27FC236}">
                <a16:creationId xmlns:a16="http://schemas.microsoft.com/office/drawing/2014/main" id="{90F10EE8-DE4C-4B37-B158-F895A7A8D585}"/>
              </a:ext>
            </a:extLst>
          </p:cNvPr>
          <p:cNvSpPr/>
          <p:nvPr/>
        </p:nvSpPr>
        <p:spPr>
          <a:xfrm>
            <a:off x="8427703" y="3853454"/>
            <a:ext cx="653359" cy="290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99" name="Pravokutnik 98">
            <a:extLst>
              <a:ext uri="{FF2B5EF4-FFF2-40B4-BE49-F238E27FC236}">
                <a16:creationId xmlns:a16="http://schemas.microsoft.com/office/drawing/2014/main" id="{6E96CA8A-9A5D-4011-906A-76AEB129CF25}"/>
              </a:ext>
            </a:extLst>
          </p:cNvPr>
          <p:cNvSpPr/>
          <p:nvPr/>
        </p:nvSpPr>
        <p:spPr>
          <a:xfrm>
            <a:off x="1426827" y="4146995"/>
            <a:ext cx="5743573" cy="536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Jesu li ispitani mehanizmi zatvaranja vatrootpornih elemenata i vrata u svrhu požarnog odjeljivanja?</a:t>
            </a:r>
          </a:p>
        </p:txBody>
      </p:sp>
      <p:sp>
        <p:nvSpPr>
          <p:cNvPr id="100" name="Pravokutnik 99">
            <a:extLst>
              <a:ext uri="{FF2B5EF4-FFF2-40B4-BE49-F238E27FC236}">
                <a16:creationId xmlns:a16="http://schemas.microsoft.com/office/drawing/2014/main" id="{54DDBD2C-C9A6-4A69-8775-44D64E6E613E}"/>
              </a:ext>
            </a:extLst>
          </p:cNvPr>
          <p:cNvSpPr/>
          <p:nvPr/>
        </p:nvSpPr>
        <p:spPr>
          <a:xfrm>
            <a:off x="7170401" y="4146996"/>
            <a:ext cx="653359" cy="536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Pravokutnik 101">
            <a:extLst>
              <a:ext uri="{FF2B5EF4-FFF2-40B4-BE49-F238E27FC236}">
                <a16:creationId xmlns:a16="http://schemas.microsoft.com/office/drawing/2014/main" id="{E5CB5DAD-86F0-4472-AE59-8FC747317815}"/>
              </a:ext>
            </a:extLst>
          </p:cNvPr>
          <p:cNvSpPr/>
          <p:nvPr/>
        </p:nvSpPr>
        <p:spPr>
          <a:xfrm>
            <a:off x="7799052" y="4146996"/>
            <a:ext cx="653359" cy="536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03" name="Pravokutnik 102">
            <a:extLst>
              <a:ext uri="{FF2B5EF4-FFF2-40B4-BE49-F238E27FC236}">
                <a16:creationId xmlns:a16="http://schemas.microsoft.com/office/drawing/2014/main" id="{FB4DD910-B4DE-4FB7-B468-77C84A459C8D}"/>
              </a:ext>
            </a:extLst>
          </p:cNvPr>
          <p:cNvSpPr/>
          <p:nvPr/>
        </p:nvSpPr>
        <p:spPr>
          <a:xfrm>
            <a:off x="8427703" y="4146996"/>
            <a:ext cx="653359" cy="536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4" name="Pravokutnik 103">
            <a:extLst>
              <a:ext uri="{FF2B5EF4-FFF2-40B4-BE49-F238E27FC236}">
                <a16:creationId xmlns:a16="http://schemas.microsoft.com/office/drawing/2014/main" id="{654F3D19-0D44-44D1-A22A-B866921A15F8}"/>
              </a:ext>
            </a:extLst>
          </p:cNvPr>
          <p:cNvSpPr/>
          <p:nvPr/>
        </p:nvSpPr>
        <p:spPr>
          <a:xfrm>
            <a:off x="9022662" y="3570431"/>
            <a:ext cx="1544297" cy="277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5" name="Pravokutnik 104">
            <a:extLst>
              <a:ext uri="{FF2B5EF4-FFF2-40B4-BE49-F238E27FC236}">
                <a16:creationId xmlns:a16="http://schemas.microsoft.com/office/drawing/2014/main" id="{64FA5BF8-47CD-4555-8A0F-75C394FB935B}"/>
              </a:ext>
            </a:extLst>
          </p:cNvPr>
          <p:cNvSpPr/>
          <p:nvPr/>
        </p:nvSpPr>
        <p:spPr>
          <a:xfrm>
            <a:off x="9022662" y="2957873"/>
            <a:ext cx="1544297" cy="612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E6B670"/>
                </a:solidFill>
              </a:rPr>
              <a:t>KOMENTARI</a:t>
            </a:r>
          </a:p>
        </p:txBody>
      </p:sp>
      <p:sp>
        <p:nvSpPr>
          <p:cNvPr id="106" name="Pravokutnik 105">
            <a:extLst>
              <a:ext uri="{FF2B5EF4-FFF2-40B4-BE49-F238E27FC236}">
                <a16:creationId xmlns:a16="http://schemas.microsoft.com/office/drawing/2014/main" id="{3FEBD008-6BB9-49C4-8DCD-9076D44E45C0}"/>
              </a:ext>
            </a:extLst>
          </p:cNvPr>
          <p:cNvSpPr/>
          <p:nvPr/>
        </p:nvSpPr>
        <p:spPr>
          <a:xfrm>
            <a:off x="9022661" y="3853454"/>
            <a:ext cx="1544297" cy="290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7" name="Pravokutnik 106">
            <a:extLst>
              <a:ext uri="{FF2B5EF4-FFF2-40B4-BE49-F238E27FC236}">
                <a16:creationId xmlns:a16="http://schemas.microsoft.com/office/drawing/2014/main" id="{3E96C38A-838A-4723-BD32-ECA3C667CD2C}"/>
              </a:ext>
            </a:extLst>
          </p:cNvPr>
          <p:cNvSpPr/>
          <p:nvPr/>
        </p:nvSpPr>
        <p:spPr>
          <a:xfrm>
            <a:off x="9022661" y="4146996"/>
            <a:ext cx="1544297" cy="536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11" name="Pravokutnik 110">
            <a:extLst>
              <a:ext uri="{FF2B5EF4-FFF2-40B4-BE49-F238E27FC236}">
                <a16:creationId xmlns:a16="http://schemas.microsoft.com/office/drawing/2014/main" id="{F8AC03C0-FD28-40B6-928C-B76F378F32AC}"/>
              </a:ext>
            </a:extLst>
          </p:cNvPr>
          <p:cNvSpPr/>
          <p:nvPr/>
        </p:nvSpPr>
        <p:spPr>
          <a:xfrm>
            <a:off x="1425972" y="3287346"/>
            <a:ext cx="5729584" cy="2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Općenito </a:t>
            </a:r>
          </a:p>
        </p:txBody>
      </p:sp>
      <p:sp>
        <p:nvSpPr>
          <p:cNvPr id="126" name="Pravokutnik 125">
            <a:extLst>
              <a:ext uri="{FF2B5EF4-FFF2-40B4-BE49-F238E27FC236}">
                <a16:creationId xmlns:a16="http://schemas.microsoft.com/office/drawing/2014/main" id="{443DD830-A4CF-48EE-8DD7-31C6F0E4178D}"/>
              </a:ext>
            </a:extLst>
          </p:cNvPr>
          <p:cNvSpPr/>
          <p:nvPr/>
        </p:nvSpPr>
        <p:spPr>
          <a:xfrm>
            <a:off x="1426400" y="4928516"/>
            <a:ext cx="5743573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Je li sustav pregledan od strane nadležne osobe?</a:t>
            </a:r>
          </a:p>
        </p:txBody>
      </p:sp>
      <p:sp>
        <p:nvSpPr>
          <p:cNvPr id="127" name="Pravokutnik 126">
            <a:extLst>
              <a:ext uri="{FF2B5EF4-FFF2-40B4-BE49-F238E27FC236}">
                <a16:creationId xmlns:a16="http://schemas.microsoft.com/office/drawing/2014/main" id="{BBA74B47-8551-4257-AE13-68A8F86A9202}"/>
              </a:ext>
            </a:extLst>
          </p:cNvPr>
          <p:cNvSpPr/>
          <p:nvPr/>
        </p:nvSpPr>
        <p:spPr>
          <a:xfrm>
            <a:off x="7169974" y="4928517"/>
            <a:ext cx="653359" cy="304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8" name="Pravokutnik 127">
            <a:extLst>
              <a:ext uri="{FF2B5EF4-FFF2-40B4-BE49-F238E27FC236}">
                <a16:creationId xmlns:a16="http://schemas.microsoft.com/office/drawing/2014/main" id="{29121D9F-DB6C-473A-9AD1-971FB5C6AA62}"/>
              </a:ext>
            </a:extLst>
          </p:cNvPr>
          <p:cNvSpPr/>
          <p:nvPr/>
        </p:nvSpPr>
        <p:spPr>
          <a:xfrm>
            <a:off x="7798625" y="4928517"/>
            <a:ext cx="653359" cy="304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29" name="Pravokutnik 128">
            <a:extLst>
              <a:ext uri="{FF2B5EF4-FFF2-40B4-BE49-F238E27FC236}">
                <a16:creationId xmlns:a16="http://schemas.microsoft.com/office/drawing/2014/main" id="{DD892B46-1BA3-4871-9168-420DE5EC169D}"/>
              </a:ext>
            </a:extLst>
          </p:cNvPr>
          <p:cNvSpPr/>
          <p:nvPr/>
        </p:nvSpPr>
        <p:spPr>
          <a:xfrm>
            <a:off x="8427276" y="4928517"/>
            <a:ext cx="653359" cy="304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30" name="Pravokutnik 129">
            <a:extLst>
              <a:ext uri="{FF2B5EF4-FFF2-40B4-BE49-F238E27FC236}">
                <a16:creationId xmlns:a16="http://schemas.microsoft.com/office/drawing/2014/main" id="{EC8A872F-4FD9-4277-B8B5-3186F479E206}"/>
              </a:ext>
            </a:extLst>
          </p:cNvPr>
          <p:cNvSpPr/>
          <p:nvPr/>
        </p:nvSpPr>
        <p:spPr>
          <a:xfrm>
            <a:off x="9022234" y="4928517"/>
            <a:ext cx="1544297" cy="304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31" name="Pravokutnik 130">
            <a:extLst>
              <a:ext uri="{FF2B5EF4-FFF2-40B4-BE49-F238E27FC236}">
                <a16:creationId xmlns:a16="http://schemas.microsoft.com/office/drawing/2014/main" id="{517F2CE7-C989-4607-9743-A8D862045449}"/>
              </a:ext>
            </a:extLst>
          </p:cNvPr>
          <p:cNvSpPr/>
          <p:nvPr/>
        </p:nvSpPr>
        <p:spPr>
          <a:xfrm>
            <a:off x="1426400" y="5493323"/>
            <a:ext cx="5743573" cy="30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Prolaze li sve svjetiljke na testu za jednu trećinu nazivne vrijednosti?</a:t>
            </a:r>
          </a:p>
        </p:txBody>
      </p:sp>
      <p:sp>
        <p:nvSpPr>
          <p:cNvPr id="132" name="Pravokutnik 131">
            <a:extLst>
              <a:ext uri="{FF2B5EF4-FFF2-40B4-BE49-F238E27FC236}">
                <a16:creationId xmlns:a16="http://schemas.microsoft.com/office/drawing/2014/main" id="{31522454-8A82-4FC2-B003-93597EE4B0B4}"/>
              </a:ext>
            </a:extLst>
          </p:cNvPr>
          <p:cNvSpPr/>
          <p:nvPr/>
        </p:nvSpPr>
        <p:spPr>
          <a:xfrm>
            <a:off x="7169974" y="5493323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" name="Pravokutnik 132">
            <a:extLst>
              <a:ext uri="{FF2B5EF4-FFF2-40B4-BE49-F238E27FC236}">
                <a16:creationId xmlns:a16="http://schemas.microsoft.com/office/drawing/2014/main" id="{314720D4-969C-4922-8621-42D2AD3D0FBD}"/>
              </a:ext>
            </a:extLst>
          </p:cNvPr>
          <p:cNvSpPr/>
          <p:nvPr/>
        </p:nvSpPr>
        <p:spPr>
          <a:xfrm>
            <a:off x="7798625" y="5493323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34" name="Pravokutnik 133">
            <a:extLst>
              <a:ext uri="{FF2B5EF4-FFF2-40B4-BE49-F238E27FC236}">
                <a16:creationId xmlns:a16="http://schemas.microsoft.com/office/drawing/2014/main" id="{E2C2099C-AAC2-44EB-8024-E10195E9A61F}"/>
              </a:ext>
            </a:extLst>
          </p:cNvPr>
          <p:cNvSpPr/>
          <p:nvPr/>
        </p:nvSpPr>
        <p:spPr>
          <a:xfrm>
            <a:off x="8427276" y="5493323"/>
            <a:ext cx="653359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35" name="Pravokutnik 134">
            <a:extLst>
              <a:ext uri="{FF2B5EF4-FFF2-40B4-BE49-F238E27FC236}">
                <a16:creationId xmlns:a16="http://schemas.microsoft.com/office/drawing/2014/main" id="{29A8493A-DF20-4813-8C9D-9F562DE2C8AA}"/>
              </a:ext>
            </a:extLst>
          </p:cNvPr>
          <p:cNvSpPr/>
          <p:nvPr/>
        </p:nvSpPr>
        <p:spPr>
          <a:xfrm>
            <a:off x="9022234" y="5493323"/>
            <a:ext cx="1544297" cy="3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36" name="Pravokutnik 135">
            <a:extLst>
              <a:ext uri="{FF2B5EF4-FFF2-40B4-BE49-F238E27FC236}">
                <a16:creationId xmlns:a16="http://schemas.microsoft.com/office/drawing/2014/main" id="{13169A1F-8E9D-4006-B74D-B99B2E2C614B}"/>
              </a:ext>
            </a:extLst>
          </p:cNvPr>
          <p:cNvSpPr/>
          <p:nvPr/>
        </p:nvSpPr>
        <p:spPr>
          <a:xfrm>
            <a:off x="1425972" y="5238600"/>
            <a:ext cx="9140559" cy="25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Rasvjeta za slučaj nužde</a:t>
            </a:r>
          </a:p>
        </p:txBody>
      </p:sp>
      <p:sp>
        <p:nvSpPr>
          <p:cNvPr id="137" name="Pravokutnik 136">
            <a:extLst>
              <a:ext uri="{FF2B5EF4-FFF2-40B4-BE49-F238E27FC236}">
                <a16:creationId xmlns:a16="http://schemas.microsoft.com/office/drawing/2014/main" id="{274B033A-4EE7-4756-9427-C05D53647DBB}"/>
              </a:ext>
            </a:extLst>
          </p:cNvPr>
          <p:cNvSpPr/>
          <p:nvPr/>
        </p:nvSpPr>
        <p:spPr>
          <a:xfrm>
            <a:off x="1426400" y="5802256"/>
            <a:ext cx="5743574" cy="30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Dodatne stavke prema preporukama proizvođača</a:t>
            </a:r>
          </a:p>
          <a:p>
            <a:endParaRPr lang="hr-H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8" name="Pravokutnik 137">
            <a:extLst>
              <a:ext uri="{FF2B5EF4-FFF2-40B4-BE49-F238E27FC236}">
                <a16:creationId xmlns:a16="http://schemas.microsoft.com/office/drawing/2014/main" id="{84FFCA54-5915-44B3-BCF9-306335224999}"/>
              </a:ext>
            </a:extLst>
          </p:cNvPr>
          <p:cNvSpPr/>
          <p:nvPr/>
        </p:nvSpPr>
        <p:spPr>
          <a:xfrm>
            <a:off x="7169973" y="5800414"/>
            <a:ext cx="628652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9" name="Pravokutnik 138">
            <a:extLst>
              <a:ext uri="{FF2B5EF4-FFF2-40B4-BE49-F238E27FC236}">
                <a16:creationId xmlns:a16="http://schemas.microsoft.com/office/drawing/2014/main" id="{5C7590D7-31F7-43C5-A23E-4FB29BF803F3}"/>
              </a:ext>
            </a:extLst>
          </p:cNvPr>
          <p:cNvSpPr/>
          <p:nvPr/>
        </p:nvSpPr>
        <p:spPr>
          <a:xfrm>
            <a:off x="7798624" y="5800414"/>
            <a:ext cx="628651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40" name="Pravokutnik 139">
            <a:extLst>
              <a:ext uri="{FF2B5EF4-FFF2-40B4-BE49-F238E27FC236}">
                <a16:creationId xmlns:a16="http://schemas.microsoft.com/office/drawing/2014/main" id="{719FFD7E-A9F3-4E1E-850F-25E99D464FF0}"/>
              </a:ext>
            </a:extLst>
          </p:cNvPr>
          <p:cNvSpPr/>
          <p:nvPr/>
        </p:nvSpPr>
        <p:spPr>
          <a:xfrm>
            <a:off x="8427275" y="5800414"/>
            <a:ext cx="59495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41" name="Pravokutnik 140">
            <a:extLst>
              <a:ext uri="{FF2B5EF4-FFF2-40B4-BE49-F238E27FC236}">
                <a16:creationId xmlns:a16="http://schemas.microsoft.com/office/drawing/2014/main" id="{04A2D4AE-6D60-4445-B3A4-81E91C7BA5D9}"/>
              </a:ext>
            </a:extLst>
          </p:cNvPr>
          <p:cNvSpPr/>
          <p:nvPr/>
        </p:nvSpPr>
        <p:spPr>
          <a:xfrm>
            <a:off x="9022231" y="5800414"/>
            <a:ext cx="1544299" cy="30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42" name="Pravokutnik 141">
            <a:extLst>
              <a:ext uri="{FF2B5EF4-FFF2-40B4-BE49-F238E27FC236}">
                <a16:creationId xmlns:a16="http://schemas.microsoft.com/office/drawing/2014/main" id="{8D9975EC-2C63-43C4-B1C3-0486B3BF2C4B}"/>
              </a:ext>
            </a:extLst>
          </p:cNvPr>
          <p:cNvSpPr/>
          <p:nvPr/>
        </p:nvSpPr>
        <p:spPr>
          <a:xfrm>
            <a:off x="1426400" y="4686200"/>
            <a:ext cx="9140559" cy="25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hr-HR" sz="1600" dirty="0">
                <a:solidFill>
                  <a:srgbClr val="E6B670"/>
                </a:solidFill>
              </a:rPr>
              <a:t>Vatrodojava</a:t>
            </a:r>
          </a:p>
        </p:txBody>
      </p:sp>
    </p:spTree>
    <p:extLst>
      <p:ext uri="{BB962C8B-B14F-4D97-AF65-F5344CB8AC3E}">
        <p14:creationId xmlns:p14="http://schemas.microsoft.com/office/powerpoint/2010/main" val="121817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PASIVNE MJERE ZOP-a I RAZNI ZAHVATI  KO SE U PRAVILU IZVODE BEZ ODGOVARAJEĆE DOKUMENTACIJE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Zakonom</a:t>
            </a:r>
            <a:r>
              <a:rPr lang="en-US" dirty="0"/>
              <a:t> o </a:t>
            </a:r>
            <a:r>
              <a:rPr lang="en-US" dirty="0" err="1"/>
              <a:t>građenju</a:t>
            </a:r>
            <a:r>
              <a:rPr lang="en-US" dirty="0"/>
              <a:t>, </a:t>
            </a:r>
            <a:r>
              <a:rPr lang="en-US" dirty="0" err="1"/>
              <a:t>propisano</a:t>
            </a:r>
            <a:r>
              <a:rPr lang="hr-HR" dirty="0"/>
              <a:t> je </a:t>
            </a:r>
            <a:r>
              <a:rPr lang="en-US" dirty="0"/>
              <a:t> u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se mora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</a:t>
            </a:r>
            <a:r>
              <a:rPr lang="en-US" dirty="0" err="1"/>
              <a:t>ishoditi</a:t>
            </a:r>
            <a:r>
              <a:rPr lang="en-US" dirty="0"/>
              <a:t> </a:t>
            </a:r>
            <a:r>
              <a:rPr lang="en-US" dirty="0" err="1"/>
              <a:t>građevinska</a:t>
            </a:r>
            <a:r>
              <a:rPr lang="en-US" dirty="0"/>
              <a:t> </a:t>
            </a:r>
            <a:r>
              <a:rPr lang="en-US" dirty="0" err="1"/>
              <a:t>dozvola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en-US" dirty="0"/>
              <a:t> bez </a:t>
            </a:r>
            <a:r>
              <a:rPr lang="en-US" dirty="0" err="1"/>
              <a:t>izuzetka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slučajevi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građevini</a:t>
            </a:r>
            <a:r>
              <a:rPr lang="en-US" dirty="0"/>
              <a:t> </a:t>
            </a:r>
            <a:r>
              <a:rPr lang="en-US" b="1" u="sng" dirty="0" err="1"/>
              <a:t>utječe</a:t>
            </a:r>
            <a:r>
              <a:rPr lang="en-US" b="1" u="sng" dirty="0"/>
              <a:t> 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hr-HR" b="1" u="sng" dirty="0"/>
              <a:t>temeljna </a:t>
            </a:r>
            <a:r>
              <a:rPr lang="en-US" b="1" u="sng" dirty="0" err="1"/>
              <a:t>svojstva</a:t>
            </a:r>
            <a:r>
              <a:rPr lang="en-US" b="1" u="sng" dirty="0"/>
              <a:t> </a:t>
            </a:r>
            <a:r>
              <a:rPr lang="en-US" b="1" u="sng" dirty="0" err="1"/>
              <a:t>građevine</a:t>
            </a:r>
            <a:r>
              <a:rPr lang="en-US" b="1" u="sng" dirty="0"/>
              <a:t> u </a:t>
            </a:r>
            <a:r>
              <a:rPr lang="en-US" b="1" u="sng" dirty="0" err="1"/>
              <a:t>pogledu</a:t>
            </a:r>
            <a:r>
              <a:rPr lang="en-US" b="1" u="sng" dirty="0"/>
              <a:t> </a:t>
            </a:r>
            <a:r>
              <a:rPr lang="en-US" b="1" u="sng" dirty="0" err="1"/>
              <a:t>zaštite</a:t>
            </a:r>
            <a:r>
              <a:rPr lang="en-US" b="1" u="sng" dirty="0"/>
              <a:t> od </a:t>
            </a:r>
            <a:r>
              <a:rPr lang="en-US" b="1" u="sng" dirty="0" err="1"/>
              <a:t>požara</a:t>
            </a:r>
            <a:r>
              <a:rPr lang="en-US" b="1" u="sng" dirty="0"/>
              <a:t>.</a:t>
            </a:r>
            <a:endParaRPr lang="hr-HR" b="1" u="sng" dirty="0"/>
          </a:p>
          <a:p>
            <a:pPr algn="just"/>
            <a:r>
              <a:rPr lang="en-US" dirty="0"/>
              <a:t>Ove </a:t>
            </a:r>
            <a:r>
              <a:rPr lang="en-US" dirty="0" err="1"/>
              <a:t>obveze</a:t>
            </a:r>
            <a:r>
              <a:rPr lang="en-US" dirty="0"/>
              <a:t> </a:t>
            </a:r>
            <a:r>
              <a:rPr lang="en-US" dirty="0" err="1"/>
              <a:t>iziskuju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bolje</a:t>
            </a:r>
            <a:r>
              <a:rPr lang="en-US" b="1" dirty="0"/>
              <a:t> </a:t>
            </a:r>
            <a:r>
              <a:rPr lang="en-US" b="1" dirty="0" err="1"/>
              <a:t>poznavanje</a:t>
            </a:r>
            <a:r>
              <a:rPr lang="en-US" b="1" dirty="0"/>
              <a:t> </a:t>
            </a:r>
            <a:r>
              <a:rPr lang="en-US" b="1" dirty="0" err="1"/>
              <a:t>svih</a:t>
            </a:r>
            <a:r>
              <a:rPr lang="en-US" b="1" dirty="0"/>
              <a:t> </a:t>
            </a:r>
            <a:r>
              <a:rPr lang="en-US" b="1" dirty="0" err="1"/>
              <a:t>elemenata</a:t>
            </a:r>
            <a:r>
              <a:rPr lang="en-US" b="1" dirty="0"/>
              <a:t> </a:t>
            </a:r>
            <a:r>
              <a:rPr lang="en-US" dirty="0" err="1"/>
              <a:t>zaštite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građevinu</a:t>
            </a:r>
            <a:r>
              <a:rPr lang="en-US" dirty="0"/>
              <a:t> ,a </a:t>
            </a:r>
            <a:r>
              <a:rPr lang="en-US" b="1" dirty="0"/>
              <a:t>to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samo</a:t>
            </a:r>
            <a:r>
              <a:rPr lang="en-US" b="1" dirty="0"/>
              <a:t> </a:t>
            </a:r>
            <a:r>
              <a:rPr lang="en-US" b="1" dirty="0" err="1"/>
              <a:t>već</a:t>
            </a:r>
            <a:r>
              <a:rPr lang="en-US" b="1" dirty="0"/>
              <a:t> </a:t>
            </a:r>
            <a:r>
              <a:rPr lang="en-US" b="1" dirty="0" err="1"/>
              <a:t>spomenuti</a:t>
            </a:r>
            <a:r>
              <a:rPr lang="en-US" b="1" dirty="0"/>
              <a:t>  </a:t>
            </a:r>
            <a:r>
              <a:rPr lang="en-US" b="1" dirty="0" err="1"/>
              <a:t>aktivni</a:t>
            </a:r>
            <a:r>
              <a:rPr lang="en-US" b="1" dirty="0"/>
              <a:t> </a:t>
            </a:r>
            <a:r>
              <a:rPr lang="en-US" b="1" dirty="0" err="1"/>
              <a:t>sustavi</a:t>
            </a:r>
            <a:r>
              <a:rPr lang="en-US" b="1" dirty="0"/>
              <a:t>, </a:t>
            </a:r>
            <a:r>
              <a:rPr lang="en-US" b="1" dirty="0" err="1"/>
              <a:t>v</a:t>
            </a:r>
            <a:r>
              <a:rPr lang="en-US" dirty="0" err="1"/>
              <a:t>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, </a:t>
            </a:r>
            <a:r>
              <a:rPr lang="en-US" b="1" u="sng" dirty="0" err="1"/>
              <a:t>pasivni</a:t>
            </a:r>
            <a:r>
              <a:rPr lang="en-US" b="1" u="sng" dirty="0"/>
              <a:t> </a:t>
            </a:r>
            <a:r>
              <a:rPr lang="en-US" b="1" u="sng" dirty="0" err="1"/>
              <a:t>sustavi</a:t>
            </a:r>
            <a:r>
              <a:rPr lang="en-US" b="1" u="sng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primjerice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podjelu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požarne</a:t>
            </a:r>
            <a:r>
              <a:rPr lang="en-US" dirty="0"/>
              <a:t> </a:t>
            </a:r>
            <a:r>
              <a:rPr lang="en-US" dirty="0" err="1"/>
              <a:t>sektore</a:t>
            </a:r>
            <a:r>
              <a:rPr lang="en-US" dirty="0"/>
              <a:t>,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požara</a:t>
            </a:r>
            <a:r>
              <a:rPr lang="en-US" dirty="0"/>
              <a:t> </a:t>
            </a:r>
            <a:r>
              <a:rPr lang="en-US" dirty="0" err="1"/>
              <a:t>konstruktivnih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građevine</a:t>
            </a:r>
            <a:r>
              <a:rPr lang="en-US" dirty="0"/>
              <a:t>, </a:t>
            </a:r>
            <a:r>
              <a:rPr lang="hr-HR" dirty="0"/>
              <a:t> razrede </a:t>
            </a:r>
            <a:r>
              <a:rPr lang="en-US" dirty="0" err="1"/>
              <a:t>gorivosti</a:t>
            </a:r>
            <a:r>
              <a:rPr lang="en-US" dirty="0"/>
              <a:t> </a:t>
            </a:r>
            <a:r>
              <a:rPr lang="en-US" dirty="0" err="1"/>
              <a:t>ugrađenih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  <a:r>
              <a:rPr lang="en-US" dirty="0" err="1"/>
              <a:t>vatrogasne</a:t>
            </a:r>
            <a:r>
              <a:rPr lang="en-US" dirty="0"/>
              <a:t> </a:t>
            </a:r>
            <a:r>
              <a:rPr lang="en-US" dirty="0" err="1"/>
              <a:t>pristupe</a:t>
            </a:r>
            <a:r>
              <a:rPr lang="en-US" dirty="0"/>
              <a:t> do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871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5433</Words>
  <Application>Microsoft Office PowerPoint</Application>
  <PresentationFormat>Widescreen</PresentationFormat>
  <Paragraphs>762</Paragraphs>
  <Slides>85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9" baseType="lpstr">
      <vt:lpstr>MS Mincho</vt:lpstr>
      <vt:lpstr>Arial</vt:lpstr>
      <vt:lpstr>Arial Black</vt:lpstr>
      <vt:lpstr>Arial Narrow</vt:lpstr>
      <vt:lpstr>BankGothic Md BT</vt:lpstr>
      <vt:lpstr>Calibri</vt:lpstr>
      <vt:lpstr>Calibri Light</vt:lpstr>
      <vt:lpstr>Calibri-Bold</vt:lpstr>
      <vt:lpstr>Symbol</vt:lpstr>
      <vt:lpstr>Times New Roman</vt:lpstr>
      <vt:lpstr>Verdana</vt:lpstr>
      <vt:lpstr>Wingdings</vt:lpstr>
      <vt:lpstr>Office Theme</vt:lpstr>
      <vt:lpstr>Obraz - mapa bitowa</vt:lpstr>
      <vt:lpstr> POŽARNO PREVENTIVNE MJERE </vt:lpstr>
      <vt:lpstr> SADRŽAJ</vt:lpstr>
      <vt:lpstr>UVOD TROŠKOVI ZAŠTITE OD POŽARA NA OBJEKTIMA- PREMA STATISTICI SVJETSKOG CENTRA ZA POŽARE </vt:lpstr>
      <vt:lpstr>UVOD-PREVENTIVN EMJERE U FAZI ODRŽAVANJA GRAĐEVINE</vt:lpstr>
      <vt:lpstr>UVOD-PREVENTIVN EMJERE U FAZI ODRŽAVANJA GRAĐEVINE</vt:lpstr>
      <vt:lpstr>ZAKON O ZAŠTITA OD POŽARA EKSPLICITE NAVODI  OBVEZE ISPITIVANJA SUSTAVA</vt:lpstr>
      <vt:lpstr> PASIVNE MJERE ZOP-A</vt:lpstr>
      <vt:lpstr> KONTROLA TZV PASIVNIH MJER AZOP-A</vt:lpstr>
      <vt:lpstr>PASIVNE MJERE ZOP-a I RAZNI ZAHVATI  KO SE U PRAVILU IZVODE BEZ ODGOVARAJEĆE DOKUMENTACIJE </vt:lpstr>
      <vt:lpstr>ODRŽAVANJE SUSTAVA ZAŠTITE OD POŽARA</vt:lpstr>
      <vt:lpstr> PREKRŠAJNE I KAZNENE ODREDBE</vt:lpstr>
      <vt:lpstr>PREKŠAJNE I KAZNENE ODREDBE</vt:lpstr>
      <vt:lpstr>PROPUSTI KOJIMA SE DOVODI U OPASNOST ŽIVOT I IMOVINA MOGU BITI I KAZNENO DJELO</vt:lpstr>
      <vt:lpstr>PROPUSTI KOJIMA SE DOVODI U OPASNOST ŽIVOT I IMOVINA MOGU BITI I KAZNENO DJELO</vt:lpstr>
      <vt:lpstr>STANJE REGULATIVE KOJOM SE DAJU RJEŠENJA U PODRUČJU ZAŠTITE OD POŽARA U FAZI IZRADE GLAVNIH PROJEKATA-ZAHTJEVI</vt:lpstr>
      <vt:lpstr>STANJE REGULATIVE KOJOM SE DAJU RJEŠENJA U PODRUČJU ZAŠTITE OD POŽARA U FAZI IZRADE GLAVNIH PROJEKATA-ZAHTJEVI</vt:lpstr>
      <vt:lpstr>STANJE REGULATIVE KOJIM SE DAJU RJEŠENJA U PODRUČJU ZAŠTITE OD POŽARA U FAZI IZRADE GLAVNIH PROJEKATA- TEMELJNI ZATJEVI</vt:lpstr>
      <vt:lpstr> STANJE REGULATIVE KOJIM SE DAJU RJEŠENJA U PODRUČJU ZAŠTITE OD POŽARA U FAZI IZRADE GLAVNIH PROJEKATA-ZAKON O ZAŠTITI OD POŽARA</vt:lpstr>
      <vt:lpstr>STANJE REGULATIVE KOJOM SE DAJU RJEŠENJA U PODRUČJU ZAŠTITE OD POŽARA U FAZI IZRADE GLAVNIH PROJEKATA ZAKON O ZAŠTITI OD POŽARA</vt:lpstr>
      <vt:lpstr>PRIKAZ MJERA ZAŠTITE OD POŽARA </vt:lpstr>
      <vt:lpstr>OSNOVNA NAČELA PROJEKTIRANJA OBJEKATA U POGLEDU ZAŠTITE OD POŽARA</vt:lpstr>
      <vt:lpstr>PODJELA GRAĐEVINSKIH MATERIJALA U POGLEDU  REAKCIJE NA POŽAR- GORIVOSTI</vt:lpstr>
      <vt:lpstr> KLASIFIKACIJA MATREIJALA PREMA REAKCIJI N APOŽAR PREM ANORMI HRN EN 13501</vt:lpstr>
      <vt:lpstr>OBVEZE IZ PROPISA U POGLEDU RAZREDA GORIVOSTI MATERIJALA P  R  A V  I  L  N  I  K   O  OTPORNOSTI NA POŽAR I DRUGIM ZAHTJEVIMA KOJE GRAĐEVINE MORAJU ZADOVOLJITI U SLUČAJU POŽARA  (NN 29/13 i 87/15) </vt:lpstr>
      <vt:lpstr>PRIMJER- REAKCIJA NA POŽAR GRAĐEVNIH PROIZVODA  TABLICA  6. Građevni proizvodi za podove i stropove </vt:lpstr>
      <vt:lpstr>POJAM OTPORNOSTI NA POŽAR KONSTRUKCIJA PRIMJER ISPITIVANJE OTPORNOSTI NA POŽAR STROPOVA</vt:lpstr>
      <vt:lpstr> POJAM OTPORNOST NA POŽAR STANDARDNA KRIVULJA POŽARA PREMA NORMI ISO 834</vt:lpstr>
      <vt:lpstr> POJAM OTPORNOST NA POŽAR KRITERIJ NOSIVOSTI  “R“ NORMA HRN EN 1365-2</vt:lpstr>
      <vt:lpstr> POJAM OTPORNOSTI NA POŽAR   KRITERIJ CJELOVITOSTI “E”  NORMA HRN EN 1365-2</vt:lpstr>
      <vt:lpstr>POJAM OTPORNOSTI NA POŽAR   KRITERIJ TOPLINSKE IZOLACIJE “I “HRN EN 1365-2</vt:lpstr>
      <vt:lpstr>OBVEZE IZ PROPISA U POGLEDU OTPORNOSTI NA POŽAR KONSTRUKCIJA P  R  A V  I  L  N  I  K   O  OTPORNOSTI NA POŽAR I DRUGIM ZAHTJEVIMA KOJE GRAĐEVINE MORAJU ZADOVOLJITI U SLUČAJU POŽARA  (NN 29/13 i 87/15) </vt:lpstr>
      <vt:lpstr>OBVEZE IZ PROPISA U POGLEDU OTPORNOSTI NA POŽAR KONSTRUKCIJA P  R  A V  I  L  N  I  K   O  OTPORNOSTI NA POŽAR I DRUGIM ZAHTJEVIMA KOJE GRAĐEVINE MORAJU ZADOVOLJITI U SLUČAJU POŽARA  (NN 29/13 i 87/15) </vt:lpstr>
      <vt:lpstr>OBVEZE IZ PROPISA U POGLEDU OTPORNOSTI NA POŽAR KONSTRUKCIJA P  R  A V  I  L  N  I  K   O  OTPORNOSTI NA POŽAR I DRUGIM ZAHTJEVIMA KOJE GRAĐEVINE MORAJU ZADOVOLJITI U SLUČAJU POŽARA  (NN 29/13 i 87/15) </vt:lpstr>
      <vt:lpstr>POJAM POŽARNOG SEKTORA</vt:lpstr>
      <vt:lpstr>POJAM POŽARNOG SEKTORA</vt:lpstr>
      <vt:lpstr> OBVEZE IZ PROPISA U POGLEDU POŽARNIH  I DIMNIH SEKTORA P  R  A V  I  L  N  I  K   O  OTPORNOSTI NA POŽAR I DRUGIM ZAHTJEVIMA KOJE GRAĐEVINE MORAJU ZADOVOLJITI U SLUČAJU POŽARA  (NN 29/13 i 87/15)  </vt:lpstr>
      <vt:lpstr>PRIMJER  PODJELE NA POŽARNE SEKTORE</vt:lpstr>
      <vt:lpstr>NAČINI IZVEDBE POŽARNIH SEKTORA- SPREČAVANJE HORIZONTALNOG PRIJENOSA POŽARA</vt:lpstr>
      <vt:lpstr>NAČINI IZVEDBE POŽARNIH SEKTORA</vt:lpstr>
      <vt:lpstr>POJAM POŽARNOG ZIDA</vt:lpstr>
      <vt:lpstr>POJAM POŽARNOG ZIDA</vt:lpstr>
      <vt:lpstr>EVAKUACIJA U SLUČAJU POŽARA</vt:lpstr>
      <vt:lpstr>EVAKUACIJA U SLUČAJU POŽARA</vt:lpstr>
      <vt:lpstr>IZVEDBA EVAKUACIJSKOG HODNIKA U VATROOTPORNOJ KLASI</vt:lpstr>
      <vt:lpstr>IZVEDBA SPUŠTENOG STROPA U HODNIKU</vt:lpstr>
      <vt:lpstr>ODRŽAVANJE EVAKUACIJSKIH PUTOVA -POŽAR EVAKUACIJSKOG HODNIKA UZROKOVAN POŽAROM  FOTOKOPIRNOG APARATA</vt:lpstr>
      <vt:lpstr>EVAKUACIJA</vt:lpstr>
      <vt:lpstr>EVAKUACIJA</vt:lpstr>
      <vt:lpstr>OBVEZA OZNAČAVANJA EVAKAUCIJSKIH PUTOVA</vt:lpstr>
      <vt:lpstr> OBVEZA OZNAČAVANJA EVAKUCIJSKIH PUTOVA</vt:lpstr>
      <vt:lpstr>SUSTAVI ZA ODVOĐENJE DIMA I TOPLINE</vt:lpstr>
      <vt:lpstr>STVARANJE DIMA POJEDINIH MATERIJALA</vt:lpstr>
      <vt:lpstr>OPASNOST OTROVNIH PLINOVA</vt:lpstr>
      <vt:lpstr>SUSTAVI ZA ODIMLJAVANJE</vt:lpstr>
      <vt:lpstr>SUSTAVI ZA ODVOD DIMA</vt:lpstr>
      <vt:lpstr>SUSTAVI ZA ODVOD DIMA</vt:lpstr>
      <vt:lpstr>ZADIMLJENJE STUBIŠNOG PROSTORA</vt:lpstr>
      <vt:lpstr>PROZOR ZA ODIMLJAVANJE STUBIŠTA</vt:lpstr>
      <vt:lpstr>PROZOR ZA ODVOĐENJE DIMA UPRAVLJAN VATRODOJAVOM</vt:lpstr>
      <vt:lpstr>NADTLAČNA STUBIŠTA</vt:lpstr>
      <vt:lpstr>PowerPoint Presentation</vt:lpstr>
      <vt:lpstr>PRAVILNIK O UVJETIMA ZA VATROGASNE PRISTUPE</vt:lpstr>
      <vt:lpstr>PRAVILNIK O UVJETIMA ZA VATROGASNE PRISTUPE</vt:lpstr>
      <vt:lpstr>PowerPoint Presentation</vt:lpstr>
      <vt:lpstr>PowerPoint Presentation</vt:lpstr>
      <vt:lpstr>OSNOVNI ELEMENTI VATROGASNIH PRISTUPA </vt:lpstr>
      <vt:lpstr>OSNOVNI ELEMENTI VATROGASNIH PRISTUPA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KLASE ZGRADA – ZPS 1</vt:lpstr>
      <vt:lpstr>KLASE ZGRADA – ZPS 2</vt:lpstr>
      <vt:lpstr>KLASE ZGRADA– ZPS 3</vt:lpstr>
      <vt:lpstr>KLASE ZGRADA – ZPS 4</vt:lpstr>
      <vt:lpstr>KLASE ZGRADA - ZPS 5</vt:lpstr>
      <vt:lpstr>  KLASE ZGRADA - VISOKI OBJEKTI</vt:lpstr>
      <vt:lpstr>PRIMJER- REAKCIJA NA POŽAR GRAĐEVNIH PROIZVODA U ODNOSU NA SKUPINE GRAĐEVINA  TABLICA  6. Građevni proizvodi za podove i stropove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I OBVEZE OSOBE ZADUŽENE ZA ZAŠTITU OD POŽARA U TVRKAMA</dc:title>
  <dc:creator>Korisnik</dc:creator>
  <cp:lastModifiedBy>User</cp:lastModifiedBy>
  <cp:revision>99</cp:revision>
  <dcterms:created xsi:type="dcterms:W3CDTF">2018-10-01T22:13:32Z</dcterms:created>
  <dcterms:modified xsi:type="dcterms:W3CDTF">2024-09-13T12:18:35Z</dcterms:modified>
</cp:coreProperties>
</file>